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8" r:id="rId9"/>
    <p:sldId id="271" r:id="rId10"/>
    <p:sldId id="272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9999"/>
    <a:srgbClr val="C3D69B"/>
    <a:srgbClr val="587D45"/>
    <a:srgbClr val="E7D025"/>
    <a:srgbClr val="DFD22D"/>
    <a:srgbClr val="8C6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4660"/>
  </p:normalViewPr>
  <p:slideViewPr>
    <p:cSldViewPr>
      <p:cViewPr varScale="1">
        <p:scale>
          <a:sx n="104" d="100"/>
          <a:sy n="104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F176A-D3B7-442C-A073-E3BB2BD4BEC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741B2-F112-40DD-B12A-A15ACC159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9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741B2-F112-40DD-B12A-A15ACC1596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6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0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4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9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63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9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8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8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8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9CA8A-B7EE-4D9C-8FF4-C9A01517819E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94D04-2172-4040-A42D-7A3B648A6E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n.yandex.ru/count/WdeejI_zO3q2XHC051y3QqHHdCA4bGK0FGCn0WdONW00000uji4AtEI6i0g00QAllG680UAUniDCa07oeu-7mu20W0AO0VAZZuT3e07Mg07Mk06QyOwM7y010jW1n9k27-01pkob5EW1f07u0V2CgEIH5g02hFcl5ha2kKlrQz3ckudm0lIXepK9e0C4g0CCgWNu1Dpc3OW5b9OBa0NSvWsW1T0Fg0NG3x05q0-u1T0Fm0MTqWl81PSDq0NLim7oieiPe0Qo0gW6iWB91eXqVuoR1WGEqGQ82BK3d0O43bOrcYoD-DcpAhW7j0R01-2AbxK6oWu2mjRybyaA6MS3pMhMmqhfhpMQ001pydJlCwVe2vIM2_0B1eWCy8pUlW6f3C01aEv9-wG_rnkmFeZf_UEuqu62jRJovOY_zjagsGzSVSOsW3IzsSuOa13xwxJYsfNqvgkW8lWG2fWHjAO6iCNBcWFW4OI3F-WHWzcDZzoP_Fcx7TD0xgJ-io25om70fVJYyTl8YXRW4z0FY1I-jCQfqR3Ptjm1e1JG3wWKtEODm1JWfnACvTls1U0K0UWK2CWL-Couf7_G5Opbs_O5s1N1YlRieu-y_6Fmc1RGpC3s1Q0MqDZLzWMm5hq3oHRG5l2Cthu1WHUO5uEFX1Me5mcu5m705mNO5y24FUWN0IOWiOJ62940GT62P0T4vD1gmkhSdfF_sRNC_7ICFhbO20n3UITZf15iSAVw3wYcGGwzJXBAe0JWjkFju6TafKbmYm_SEPuQ0m32Shsw-ii11jR6ynKvkWEoj4OKlWdx1COrWVKL-Fr04bAYwh9r1ybGTGvb4DoB28dQjk41~1?stat-id=1&amp;test-tag=41232059336705&amp;format-type=2&amp;actual-format=40&amp;banner-test-tags=eyI3MjA1NzYwMzAzNzk4MDkyMSI6IjMyNzcwIn0=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hyperlink" Target="http://www.bellegprom.by/about/enterprises/sewing/c93e91f5f3cb62e6.html" TargetMode="External"/><Relationship Id="rId18" Type="http://schemas.openxmlformats.org/officeDocument/2006/relationships/image" Target="../media/image28.jpeg"/><Relationship Id="rId3" Type="http://schemas.openxmlformats.org/officeDocument/2006/relationships/hyperlink" Target="http://www.bellegprom.by/about/enterprises/knitted/da3d6795a82d8314.html" TargetMode="External"/><Relationship Id="rId21" Type="http://schemas.openxmlformats.org/officeDocument/2006/relationships/hyperlink" Target="http://www.bellegprom.by/about/enterprises/textile/d68f4a8b1334cdb6.html" TargetMode="External"/><Relationship Id="rId7" Type="http://schemas.openxmlformats.org/officeDocument/2006/relationships/hyperlink" Target="http://www.bellegprom.by/about/enterprises/knitted/af03f0dcb504de3c.html" TargetMode="External"/><Relationship Id="rId12" Type="http://schemas.openxmlformats.org/officeDocument/2006/relationships/image" Target="../media/image25.png"/><Relationship Id="rId17" Type="http://schemas.openxmlformats.org/officeDocument/2006/relationships/hyperlink" Target="http://www.bellegprom.by/about/enterprises/textile/e79d96238ed1b1f1.html" TargetMode="External"/><Relationship Id="rId2" Type="http://schemas.openxmlformats.org/officeDocument/2006/relationships/image" Target="../media/image20.jpeg"/><Relationship Id="rId16" Type="http://schemas.openxmlformats.org/officeDocument/2006/relationships/image" Target="../media/image27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hyperlink" Target="http://www.bellegprom.by/about/enterprises/sewing/ea56b152f2e62706.html" TargetMode="External"/><Relationship Id="rId5" Type="http://schemas.openxmlformats.org/officeDocument/2006/relationships/hyperlink" Target="http://www.bellegprom.by/about/enterprises/knitted/efe543043ee7043b.html" TargetMode="External"/><Relationship Id="rId15" Type="http://schemas.openxmlformats.org/officeDocument/2006/relationships/hyperlink" Target="http://www.bellegprom.by/about/enterprises/sewing/abc62a4ef800bf75.html" TargetMode="External"/><Relationship Id="rId10" Type="http://schemas.openxmlformats.org/officeDocument/2006/relationships/image" Target="../media/image24.png"/><Relationship Id="rId19" Type="http://schemas.openxmlformats.org/officeDocument/2006/relationships/hyperlink" Target="http://www.bellegprom.by/about/enterprises/textile/d31863ed487e9507.html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://www.bellegprom.by/about/enterprises/knitted/b1169aa70e16a1c5.html" TargetMode="External"/><Relationship Id="rId14" Type="http://schemas.openxmlformats.org/officeDocument/2006/relationships/image" Target="../media/image26.pn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9" t="52033" r="8193" b="8719"/>
          <a:stretch/>
        </p:blipFill>
        <p:spPr bwMode="auto">
          <a:xfrm>
            <a:off x="0" y="1190665"/>
            <a:ext cx="9139037" cy="566733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1520" y="1166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Учреждение образования «</a:t>
            </a:r>
            <a:r>
              <a:rPr lang="ru-RU" b="1" dirty="0" err="1" smtClean="0"/>
              <a:t>Пинский</a:t>
            </a:r>
            <a:r>
              <a:rPr lang="ru-RU" b="1" dirty="0" smtClean="0"/>
              <a:t> государственный профессионально-технический колледж лёгкой промышленности»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94812" y="0"/>
            <a:ext cx="9278761" cy="1267619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УЧРЕЖДЕНИЕ ОБРАЗОВАНИЯ «ПИНСКИЙ ГОСУДАРСТВЕННЫЙ ПРОФЕССИОНАЛЬНО-ТЕХНИЧЕСКИЙ КОЛЛЕДЖ ЛЁГКОЙ ПРОМЫШЛЕННОСТИ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4812" y="1279789"/>
            <a:ext cx="9278761" cy="5578212"/>
          </a:xfrm>
          <a:prstGeom prst="rect">
            <a:avLst/>
          </a:prstGeom>
          <a:solidFill>
            <a:schemeClr val="accent3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1" y="1286329"/>
            <a:ext cx="46085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ШВЕЯ – ПРОФЕССИЯ НА ВСЕ ВРЕМЕНА</a:t>
            </a:r>
            <a:endParaRPr lang="ru-RU" sz="54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642" y="5303445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Автор: </a:t>
            </a:r>
            <a:r>
              <a:rPr lang="ru-RU" b="1" dirty="0" err="1" smtClean="0"/>
              <a:t>Курилович</a:t>
            </a:r>
            <a:r>
              <a:rPr lang="ru-RU" b="1" dirty="0" smtClean="0"/>
              <a:t> А.С., уч-ся гр. Т-201-18</a:t>
            </a:r>
          </a:p>
          <a:p>
            <a:r>
              <a:rPr lang="ru-RU" b="1" dirty="0" smtClean="0"/>
              <a:t>Руководитель: Хайко Р.В., преподаватель 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24093" y="6021288"/>
            <a:ext cx="9278761" cy="908225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27884" y="6093296"/>
            <a:ext cx="176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Пинск</a:t>
            </a:r>
          </a:p>
          <a:p>
            <a:pPr algn="ctr"/>
            <a:r>
              <a:rPr lang="ru-RU" sz="1600" b="1" dirty="0" smtClean="0"/>
              <a:t>2020</a:t>
            </a:r>
            <a:endParaRPr lang="ru-RU" sz="1600" b="1" dirty="0"/>
          </a:p>
        </p:txBody>
      </p:sp>
      <p:pic>
        <p:nvPicPr>
          <p:cNvPr id="6" name="На первую ч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00" b="13400"/>
          <a:stretch/>
        </p:blipFill>
        <p:spPr>
          <a:xfrm>
            <a:off x="5436096" y="3744440"/>
            <a:ext cx="3306093" cy="1844800"/>
          </a:xfrm>
          <a:prstGeom prst="rect">
            <a:avLst/>
          </a:prstGeom>
          <a:ln w="63500" cap="sq">
            <a:solidFill>
              <a:srgbClr val="660033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7" name="На первую ч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2801" b="12799"/>
          <a:stretch/>
        </p:blipFill>
        <p:spPr>
          <a:xfrm>
            <a:off x="5436096" y="1656208"/>
            <a:ext cx="3306093" cy="1844800"/>
          </a:xfrm>
          <a:prstGeom prst="rect">
            <a:avLst/>
          </a:prstGeom>
          <a:ln w="63500" cap="sq">
            <a:solidFill>
              <a:srgbClr val="660033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907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030"/>
            <a:ext cx="9180512" cy="646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256" y="877371"/>
            <a:ext cx="9217024" cy="6048671"/>
          </a:xfrm>
          <a:prstGeom prst="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>
              <a:buFont typeface="Wingdings" pitchFamily="2" charset="2"/>
              <a:buChar char="q"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56922" y="-9492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ПРОФЕССИОНАЛЬНОЕ ОБУЧЕНИЕ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268760"/>
            <a:ext cx="874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 smtClean="0"/>
              <a:t>В учреждении образования «</a:t>
            </a:r>
            <a:r>
              <a:rPr lang="ru-RU" sz="2000" b="1" dirty="0" err="1" smtClean="0"/>
              <a:t>Пинский</a:t>
            </a:r>
            <a:r>
              <a:rPr lang="ru-RU" sz="2000" b="1" dirty="0" smtClean="0"/>
              <a:t> государственный профессионально-технический колледж лёгкой промышленности» профессию «Швея» можно получить: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2000" b="1" dirty="0"/>
              <a:t>н</a:t>
            </a:r>
            <a:r>
              <a:rPr lang="ru-RU" sz="2000" b="1" dirty="0" smtClean="0"/>
              <a:t>а основе общего базового образования;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ru-RU" sz="2000" b="1" dirty="0"/>
              <a:t>н</a:t>
            </a:r>
            <a:r>
              <a:rPr lang="ru-RU" sz="2000" b="1" dirty="0" smtClean="0"/>
              <a:t>а основе общего среднего образования.</a:t>
            </a:r>
            <a:endParaRPr lang="ru-RU" sz="20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693" y="2984578"/>
            <a:ext cx="3744000" cy="3600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Востребованная профессия</a:t>
            </a:r>
            <a:endParaRPr lang="ru-RU" sz="2000" b="1" spc="1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0512" y="3541706"/>
            <a:ext cx="3708000" cy="360000"/>
          </a:xfrm>
          <a:prstGeom prst="roundRect">
            <a:avLst>
              <a:gd name="adj" fmla="val 9369"/>
            </a:avLst>
          </a:prstGeom>
          <a:solidFill>
            <a:srgbClr val="FF999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Качественное образование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02286" y="4617263"/>
            <a:ext cx="5004000" cy="360000"/>
          </a:xfrm>
          <a:prstGeom prst="roundRect">
            <a:avLst/>
          </a:prstGeom>
          <a:solidFill>
            <a:srgbClr val="FF999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Двухуровневая система образования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20101" y="4077072"/>
            <a:ext cx="5076000" cy="360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Высококвалифицированные педагоги</a:t>
            </a:r>
            <a:endParaRPr lang="ru-RU" sz="2000" b="1" spc="1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0700" y="5157192"/>
            <a:ext cx="4896000" cy="360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Хорошая учебно-материальная база</a:t>
            </a:r>
            <a:endParaRPr lang="ru-RU" sz="2000" b="1" spc="1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72000" y="5733256"/>
            <a:ext cx="3852000" cy="360000"/>
          </a:xfrm>
          <a:prstGeom prst="roundRect">
            <a:avLst/>
          </a:prstGeom>
          <a:solidFill>
            <a:srgbClr val="FF999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Активная спортивная жизнь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1408" y="6282185"/>
            <a:ext cx="2556000" cy="360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Интересный досуг</a:t>
            </a:r>
            <a:endParaRPr lang="ru-RU" sz="2000" b="1" spc="1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8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1\Desktop\uca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59" y="787488"/>
            <a:ext cx="9223674" cy="61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9090" y="185743"/>
            <a:ext cx="9248505" cy="6751999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91506" y="0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ШВЕЯ – ПРОФЕССИЯ НА ВСЮ ЖИЗНЬ!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659" y="5661248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1430"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Фото\Фотографии для сайта профессии программист А.А\_MG_3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760132" cy="3840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10142" r="40689" b="56507"/>
          <a:stretch/>
        </p:blipFill>
        <p:spPr bwMode="auto">
          <a:xfrm>
            <a:off x="0" y="1196752"/>
            <a:ext cx="9144000" cy="547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ый треугольник 2"/>
          <p:cNvSpPr/>
          <p:nvPr/>
        </p:nvSpPr>
        <p:spPr>
          <a:xfrm>
            <a:off x="-26241" y="-56740"/>
            <a:ext cx="9168950" cy="6914740"/>
          </a:xfrm>
          <a:prstGeom prst="rtTriangle">
            <a:avLst/>
          </a:prstGeom>
          <a:solidFill>
            <a:srgbClr val="FF9999">
              <a:alpha val="87000"/>
            </a:srgbClr>
          </a:solidFill>
          <a:ln>
            <a:solidFill>
              <a:srgbClr val="FF9999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-134761" y="-36666"/>
            <a:ext cx="9277470" cy="6894666"/>
          </a:xfrm>
          <a:prstGeom prst="rtTriangle">
            <a:avLst/>
          </a:prstGeom>
          <a:solidFill>
            <a:srgbClr val="C3D69B">
              <a:alpha val="86667"/>
            </a:srgbClr>
          </a:solidFill>
          <a:ln>
            <a:noFill/>
          </a:ln>
          <a:scene3d>
            <a:camera prst="orthographicFront">
              <a:rot lat="21599968" lon="299975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34761" y="-36666"/>
            <a:ext cx="9278761" cy="80137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РАЗВИТИЕ ПРОФЕССИИ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382" y="908720"/>
            <a:ext cx="57600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000" b="1" dirty="0" smtClean="0"/>
              <a:t>Профессия швея – сравнительно молодая профессия. </a:t>
            </a:r>
          </a:p>
          <a:p>
            <a:pPr indent="450000" algn="just"/>
            <a:r>
              <a:rPr lang="ru-RU" sz="2000" b="1" dirty="0" smtClean="0"/>
              <a:t>Своим появлением профессия обязана изобретателям Вильсону, Зингеру и Гиббсу, которые в 1850-1851 годах создали конструкцию швейной машины. В этой машине игла двигалась по вертикали, а сшиваемые материалы располагались на горизонтальном основании и прижимались специальной лапкой.</a:t>
            </a:r>
          </a:p>
          <a:p>
            <a:pPr indent="450000" algn="just"/>
            <a:r>
              <a:rPr lang="ru-RU" sz="2000" b="1" dirty="0" smtClean="0"/>
              <a:t>После этого изобретения стали массово появляться швейные мануфактуры. Профессия швеи стала очень востребованной.</a:t>
            </a:r>
            <a:endParaRPr lang="ru-RU" sz="2000" b="1" dirty="0"/>
          </a:p>
        </p:txBody>
      </p:sp>
      <p:pic>
        <p:nvPicPr>
          <p:cNvPr id="2051" name="Picture 3" descr="C:\Users\F1\Desktop\800px-Singer_sewing_machine_detai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53">
            <a:off x="6151370" y="1411025"/>
            <a:ext cx="2616576" cy="2230450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1\Desktop\reklamnyy_prospekt_zinger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2350" r="4680" b="4502"/>
          <a:stretch/>
        </p:blipFill>
        <p:spPr bwMode="auto">
          <a:xfrm rot="20925889">
            <a:off x="2713496" y="4707529"/>
            <a:ext cx="2339589" cy="1849116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F1\Desktop\191633-3d9cd-93259393-m750x740-u5eb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134">
            <a:off x="5916186" y="3883951"/>
            <a:ext cx="1660773" cy="2574842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8174" r="39245" b="5537"/>
          <a:stretch/>
        </p:blipFill>
        <p:spPr bwMode="auto">
          <a:xfrm>
            <a:off x="0" y="2222920"/>
            <a:ext cx="9164817" cy="463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97" y="0"/>
            <a:ext cx="4580111" cy="6858000"/>
          </a:xfrm>
          <a:prstGeom prst="rect">
            <a:avLst/>
          </a:prstGeom>
          <a:solidFill>
            <a:srgbClr val="FF9999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82408" y="-36666"/>
            <a:ext cx="4659252" cy="6894666"/>
          </a:xfrm>
          <a:prstGeom prst="rect">
            <a:avLst/>
          </a:prstGeom>
          <a:solidFill>
            <a:schemeClr val="accent3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54260" y="-36666"/>
            <a:ext cx="9273336" cy="8028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ОБЩАЯ ХАРАКТЕРИСТИКА ПРОФЕССИИ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1340768"/>
            <a:ext cx="43204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450000" algn="just">
              <a:buFont typeface="Wingdings" pitchFamily="2" charset="2"/>
              <a:buChar char="v"/>
            </a:pPr>
            <a:r>
              <a:rPr lang="ru-RU" sz="2000" b="1" dirty="0" smtClean="0"/>
              <a:t>Осуществляет пошив изделий на разнообразном швейном оборудовании.</a:t>
            </a:r>
          </a:p>
          <a:p>
            <a:pPr marL="285750" indent="450000" algn="just">
              <a:buFont typeface="Wingdings" pitchFamily="2" charset="2"/>
              <a:buChar char="v"/>
            </a:pPr>
            <a:r>
              <a:rPr lang="ru-RU" sz="2000" b="1" dirty="0" smtClean="0"/>
              <a:t>В процессе работы ликвидирует обрыв нитей, меняет шпули, регулирует натяжение нитей и частоту строчки, проверяет качество кроя, осуществляет монтаж деталей изделия согласно технологических  требований.</a:t>
            </a:r>
          </a:p>
          <a:p>
            <a:pPr marL="285750" indent="450000" algn="just">
              <a:buFont typeface="Wingdings" pitchFamily="2" charset="2"/>
              <a:buChar char="v"/>
            </a:pPr>
            <a:r>
              <a:rPr lang="ru-RU" sz="2000" b="1" dirty="0" smtClean="0"/>
              <a:t>Трудится в одно-двух сменном режиме, индивидуально или в составе бригады, в свободном (в ателье) или заданном (на конвейере) темпе.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97736" y="90872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ШВЕЯ</a:t>
            </a:r>
            <a:endParaRPr lang="ru-RU" sz="2800" b="1" dirty="0"/>
          </a:p>
        </p:txBody>
      </p:sp>
      <p:pic>
        <p:nvPicPr>
          <p:cNvPr id="4" name="Полесь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200" b="12200"/>
          <a:stretch/>
        </p:blipFill>
        <p:spPr>
          <a:xfrm>
            <a:off x="4918742" y="2262697"/>
            <a:ext cx="3920457" cy="2222899"/>
          </a:xfrm>
          <a:prstGeom prst="rect">
            <a:avLst/>
          </a:prstGeom>
          <a:ln w="63500" cap="sq">
            <a:solidFill>
              <a:srgbClr val="660033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6478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6" t="36765" r="8519" b="36720"/>
          <a:stretch/>
        </p:blipFill>
        <p:spPr bwMode="auto">
          <a:xfrm>
            <a:off x="1950039" y="1043334"/>
            <a:ext cx="5340453" cy="582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47864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0"/>
            <a:ext cx="5796136" cy="6858000"/>
          </a:xfrm>
          <a:prstGeom prst="rect">
            <a:avLst/>
          </a:prstGeom>
          <a:solidFill>
            <a:srgbClr val="FF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spc="150" dirty="0" smtClean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4260" y="-36666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ТРЕБОВАНИЯ К ПРОФЕССИОНАЛЬНОЙ ПОДГОТОВКЕ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26876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1268760"/>
            <a:ext cx="525658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ШВЕЯ ДОЛЖНА ЗНАТЬ: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Технологию швейного производства.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Виды тканей, их пошивочные свойства, способы обработки.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Конструктивные особенности, принципы работы обслуживаемого оборудования, правила ухода за ним.</a:t>
            </a:r>
          </a:p>
          <a:p>
            <a:endParaRPr lang="ru-RU" dirty="0"/>
          </a:p>
        </p:txBody>
      </p:sp>
      <p:pic>
        <p:nvPicPr>
          <p:cNvPr id="4099" name="Picture 3" descr="C:\Users\F1\Desktop\19e15c75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2"/>
          <a:stretch/>
        </p:blipFill>
        <p:spPr bwMode="auto">
          <a:xfrm rot="20455207">
            <a:off x="810831" y="1308188"/>
            <a:ext cx="2188589" cy="25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1\Desktop\depositphotos_36697799-stock-photo-cloth-fabrics-close-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535">
            <a:off x="596168" y="4145655"/>
            <a:ext cx="3179124" cy="2135312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1\Desktop\nastroika-shveinogo-oborudovaniya-photo-8c5b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b="14702"/>
          <a:stretch/>
        </p:blipFill>
        <p:spPr bwMode="auto">
          <a:xfrm rot="21263902">
            <a:off x="4236308" y="4091511"/>
            <a:ext cx="4302616" cy="212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ручной ввод 1"/>
          <p:cNvSpPr/>
          <p:nvPr/>
        </p:nvSpPr>
        <p:spPr>
          <a:xfrm>
            <a:off x="-54260" y="3856332"/>
            <a:ext cx="9273336" cy="3168352"/>
          </a:xfrm>
          <a:prstGeom prst="flowChartManualInp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857" y="1087670"/>
            <a:ext cx="87129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ШВЕЯ ДОЛЖНА УМЕТЬ: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Подбирать номера игл и нитей, регулировать натяжение нити, высоту подъёма лапки и величину её давления, длину стежка.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Регулировать скорость машины при выполнении различных видов швов.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Подготавливать крой к работе, проверять его качество.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Выполнять различные строчки, соединять детали изделий при помощи швов.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Осуществлять уход, чистку и смазку машин, устранять неполадки в них.</a:t>
            </a:r>
          </a:p>
          <a:p>
            <a:endParaRPr lang="ru-RU" dirty="0"/>
          </a:p>
        </p:txBody>
      </p:sp>
      <p:pic>
        <p:nvPicPr>
          <p:cNvPr id="5122" name="Picture 2" descr="C:\Users\F1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214">
            <a:off x="363032" y="4662362"/>
            <a:ext cx="2293535" cy="1819580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1\Desktop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980">
            <a:off x="6523240" y="4651961"/>
            <a:ext cx="2248868" cy="1840382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54260" y="-36666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ТРЕБОВАНИЯ К ПРОФЕССИОНАЛЬНОЙ ПОДГОТОВКЕ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67652"/>
            <a:ext cx="3233719" cy="1348436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ffectLst>
            <a:outerShdw dist="1524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8174" r="39245" b="5537"/>
          <a:stretch/>
        </p:blipFill>
        <p:spPr bwMode="auto">
          <a:xfrm>
            <a:off x="0" y="1026168"/>
            <a:ext cx="9164817" cy="463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0957" y="-36666"/>
            <a:ext cx="9273336" cy="6994058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54260" y="-36666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ТРЕБОВАНИЯ К ИНДИВИДУАЛЬНЫМ ОСОБЕННОСТЯМ СПЕЦИАЛИСТА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224" y="2654720"/>
            <a:ext cx="2592288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buClr>
                <a:schemeClr val="bg1"/>
              </a:buClr>
            </a:pPr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ХОРОШЕЕ ЗРЕНИЕ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1224" y="4653136"/>
            <a:ext cx="6048672" cy="683984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ТОНКАЯ ОСЯЗАТЕЛЬНАЯ ЧУВСТВИТЕЛЬНОСТЬ ПАЛЬЦЕВ РУК 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1224" y="5661248"/>
            <a:ext cx="7416824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ХОРОШАЯ КООРДИНАЦИЯ ДВИЖЕНИЙ ОБЕИХ РУК И ЗРИТЕЛЬНО-МОТОРНАЯ КООРДИНАЦИЯ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224" y="3645026"/>
            <a:ext cx="4470796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ТОЧНЫЙ ОБЪЁМНЫЙ ГЛАЗОМЕР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1224" y="1700810"/>
            <a:ext cx="2130536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УСИДЧИВОСТЬ</a:t>
            </a:r>
            <a:endParaRPr lang="ru-RU" sz="2000" b="1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 descr="G:\Для презентации конкурс\DSC_0944-fit-385x2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6234"/>
          <a:stretch/>
        </p:blipFill>
        <p:spPr bwMode="auto">
          <a:xfrm rot="752170">
            <a:off x="5292670" y="1639725"/>
            <a:ext cx="3470305" cy="2377091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818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й ввод 4"/>
          <p:cNvSpPr/>
          <p:nvPr/>
        </p:nvSpPr>
        <p:spPr>
          <a:xfrm>
            <a:off x="-64668" y="1252"/>
            <a:ext cx="9208668" cy="5872056"/>
          </a:xfrm>
          <a:prstGeom prst="flowChartManualInput">
            <a:avLst/>
          </a:prstGeom>
          <a:solidFill>
            <a:srgbClr val="FF9999"/>
          </a:solidFill>
          <a:ln>
            <a:noFill/>
          </a:ln>
          <a:scene3d>
            <a:camera prst="orthographicFront">
              <a:rot lat="21599965" lon="21300001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ручной ввод 1"/>
          <p:cNvSpPr/>
          <p:nvPr/>
        </p:nvSpPr>
        <p:spPr>
          <a:xfrm>
            <a:off x="-316813" y="4612449"/>
            <a:ext cx="9836940" cy="2245551"/>
          </a:xfrm>
          <a:prstGeom prst="flowChartManualInp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64668" y="0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ВОСТРЕБОВАННОСТЬ ПРОФЕССИИ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РЫНКЕ ТРУДА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9" name="Picture 3" descr="C:\Users\F1\Desktop\000048_414473_big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6" r="50368" b="77504"/>
          <a:stretch/>
        </p:blipFill>
        <p:spPr bwMode="auto">
          <a:xfrm>
            <a:off x="827584" y="5276007"/>
            <a:ext cx="2615010" cy="102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4056" y="1340768"/>
            <a:ext cx="8036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400" b="1" smtClean="0"/>
              <a:t>В </a:t>
            </a:r>
            <a:r>
              <a:rPr lang="ru-RU" sz="2400" b="1" dirty="0" smtClean="0"/>
              <a:t>ТОП-10 самых востребованных профессий в Республике Беларусь «швея» располагается на 3 месте.  Потребность в швеях в городах превышает предложение в 36 раз.</a:t>
            </a:r>
          </a:p>
          <a:p>
            <a:pPr indent="450000" algn="just"/>
            <a:r>
              <a:rPr lang="ru-RU" sz="2400" b="1" dirty="0" smtClean="0"/>
              <a:t>В настоящее время в </a:t>
            </a:r>
            <a:r>
              <a:rPr lang="ru-RU" sz="2400" b="1" dirty="0"/>
              <a:t>Общереспубликанском банке </a:t>
            </a:r>
            <a:r>
              <a:rPr lang="ru-RU" sz="2400" b="1" dirty="0" smtClean="0"/>
              <a:t>вакансий заявлено о 1411 вакантных рабочих местах для швей (на 25.06.2020г.). </a:t>
            </a:r>
          </a:p>
          <a:p>
            <a:pPr indent="450000" algn="just"/>
            <a:r>
              <a:rPr lang="ru-RU" sz="2400" b="1" dirty="0" smtClean="0"/>
              <a:t>В Брестской области вакантны 260 мест для швей, в том числе в г. Пинске – 52 места. 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914">
            <a:off x="4876845" y="4619943"/>
            <a:ext cx="3025609" cy="2013921"/>
          </a:xfrm>
          <a:prstGeom prst="rect">
            <a:avLst/>
          </a:prstGeom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1\Desktop\uca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59" y="787488"/>
            <a:ext cx="9223674" cy="61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4258" y="265967"/>
            <a:ext cx="9368956" cy="693774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54259" y="0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ШВЕЯ – ПЕРСПЕКТИВНАЯ ПРОФЕССИЯ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2735" y="3374798"/>
            <a:ext cx="2846849" cy="720080"/>
          </a:xfrm>
          <a:prstGeom prst="roundRect">
            <a:avLst>
              <a:gd name="adj" fmla="val 19428"/>
            </a:avLst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buClr>
                <a:schemeClr val="bg1"/>
              </a:buClr>
            </a:pPr>
            <a:r>
              <a:rPr lang="ru-RU" sz="2000" b="1" dirty="0" smtClean="0">
                <a:solidFill>
                  <a:schemeClr val="tx1"/>
                </a:solidFill>
              </a:rPr>
              <a:t>АТЕЛЬЕ ПО РЕМОНТУ И ПОШИВУ ОДЕЖДЫ</a:t>
            </a:r>
            <a:endParaRPr lang="ru-RU" sz="20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1224" y="5733256"/>
            <a:ext cx="2848360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СОБСТВЕННЫЙ БИЗНЕС</a:t>
            </a:r>
            <a:endParaRPr lang="ru-RU" sz="20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224" y="4532352"/>
            <a:ext cx="2848360" cy="720080"/>
          </a:xfrm>
          <a:prstGeom prst="roundRect">
            <a:avLst>
              <a:gd name="adj" fmla="val 22188"/>
            </a:avLst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МАГАЗИНЫ ПО ПРОДАЖЕ ТКАНЕЙ</a:t>
            </a:r>
            <a:endParaRPr lang="ru-RU" sz="2000" b="1" spc="150" dirty="0">
              <a:ln w="11430"/>
              <a:solidFill>
                <a:schemeClr val="tx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1224" y="2214859"/>
            <a:ext cx="2848360" cy="720080"/>
          </a:xfrm>
          <a:prstGeom prst="roundRect">
            <a:avLst/>
          </a:prstGeom>
          <a:solidFill>
            <a:srgbClr val="FF9999"/>
          </a:solidFill>
          <a:ln w="57150">
            <a:solidFill>
              <a:srgbClr val="660033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ШВЕЙНЫЕ ФАБРИКИ И ПРЕДПРИЯТИЯ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79" y="1373815"/>
            <a:ext cx="55601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 smtClean="0"/>
              <a:t>Легкая промышленность постоянно требует большого количества швей. Кроме того, у домов моды и ателье обширная клиентура. </a:t>
            </a:r>
          </a:p>
          <a:p>
            <a:pPr indent="450000" algn="just"/>
            <a:r>
              <a:rPr lang="ru-RU" sz="2000" b="1" dirty="0" smtClean="0"/>
              <a:t>Человек, умеющий шить, с голоду не умрёт. А если он умеет шить качественно и красиво, то может весьма неплохо зарабатывать.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1373815"/>
            <a:ext cx="266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МЕСТА РАБОТЫ</a:t>
            </a:r>
            <a:endParaRPr lang="ru-RU" sz="2800" b="1" dirty="0"/>
          </a:p>
        </p:txBody>
      </p:sp>
      <p:pic>
        <p:nvPicPr>
          <p:cNvPr id="13" name="Рисунок 12" descr="http://avatars.mds.yandex.net/get-direct/197014/IQQ43egLN0gMq2-BfiR6gg/y300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58">
            <a:off x="7085348" y="4191683"/>
            <a:ext cx="1790865" cy="1687495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20976" y="3374798"/>
            <a:ext cx="328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/>
              <a:t>По статистике, профессия «Швея» является наиболее высокооплачиваемой в Гродненской области. Уровень средней заработной платы составляет 1381 BYN. Следом идут Витебская </a:t>
            </a:r>
            <a:r>
              <a:rPr lang="ru-RU" dirty="0" smtClean="0"/>
              <a:t>и </a:t>
            </a:r>
            <a:r>
              <a:rPr lang="ru-RU" dirty="0"/>
              <a:t>Могилёвская </a:t>
            </a:r>
            <a:r>
              <a:rPr lang="ru-RU" dirty="0" smtClean="0"/>
              <a:t>область (1220 и 1173</a:t>
            </a:r>
            <a:r>
              <a:rPr lang="ru-RU" dirty="0"/>
              <a:t> BYN</a:t>
            </a:r>
            <a:r>
              <a:rPr lang="ru-RU" dirty="0" smtClean="0"/>
              <a:t>), г. Минск и Минская область (969 и 954 BYN), Гомельская и Брестская области (952 и 903 BYN).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F1\Desktop\Без назван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 bwMode="auto">
          <a:xfrm>
            <a:off x="71802" y="940339"/>
            <a:ext cx="9077878" cy="59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857" y="8903"/>
            <a:ext cx="9182682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q"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6184" y="-36666"/>
            <a:ext cx="9273336" cy="1080000"/>
          </a:xfrm>
          <a:prstGeom prst="rect">
            <a:avLst/>
          </a:prstGeom>
          <a:solidFill>
            <a:srgbClr val="660033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ПРЕДПРИЯТИЯ ШВЕЙНОЙ ПРОМЫШЛЕННОСТИ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81418"/>
            <a:ext cx="7560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«Брестский чулочный комбинат»,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РУПП «</a:t>
            </a:r>
            <a:r>
              <a:rPr lang="ru-RU" b="1" dirty="0" err="1"/>
              <a:t>Барановичская</a:t>
            </a:r>
            <a:r>
              <a:rPr lang="ru-RU" b="1" dirty="0"/>
              <a:t> трикотажная фабрика»,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УП «</a:t>
            </a:r>
            <a:r>
              <a:rPr lang="ru-RU" b="1" dirty="0" err="1"/>
              <a:t>Барановичское</a:t>
            </a:r>
            <a:r>
              <a:rPr lang="ru-RU" b="1" dirty="0"/>
              <a:t> производственное хлопчатобумажное объединение»,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</a:t>
            </a:r>
            <a:r>
              <a:rPr lang="ru-RU" b="1" dirty="0"/>
              <a:t> «</a:t>
            </a:r>
            <a:r>
              <a:rPr lang="ru-RU" b="1" dirty="0" err="1"/>
              <a:t>Солигорское</a:t>
            </a:r>
            <a:r>
              <a:rPr lang="ru-RU" b="1" dirty="0"/>
              <a:t> трикотажное предприятие «</a:t>
            </a:r>
            <a:r>
              <a:rPr lang="ru-RU" b="1" dirty="0" err="1"/>
              <a:t>Купалинка</a:t>
            </a:r>
            <a:r>
              <a:rPr lang="ru-RU" b="1" dirty="0"/>
              <a:t>»,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</a:t>
            </a:r>
            <a:r>
              <a:rPr lang="ru-RU" b="1" dirty="0" err="1"/>
              <a:t>Свитанак</a:t>
            </a:r>
            <a:r>
              <a:rPr lang="ru-RU" b="1" dirty="0"/>
              <a:t>» (Солигорск),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 </a:t>
            </a:r>
            <a:r>
              <a:rPr lang="ru-RU" b="1" dirty="0"/>
              <a:t>«Полесье</a:t>
            </a:r>
            <a:r>
              <a:rPr lang="ru-RU" b="1" dirty="0" smtClean="0"/>
              <a:t>» (Пинск),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</a:t>
            </a:r>
            <a:r>
              <a:rPr lang="ru-RU" b="1" dirty="0" smtClean="0"/>
              <a:t>Коминтерн» (Гомель),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СП</a:t>
            </a:r>
            <a:r>
              <a:rPr lang="ru-RU" b="1" dirty="0"/>
              <a:t> ЗАО «</a:t>
            </a:r>
            <a:r>
              <a:rPr lang="ru-RU" b="1" dirty="0" err="1"/>
              <a:t>Милавица</a:t>
            </a:r>
            <a:r>
              <a:rPr lang="ru-RU" b="1" dirty="0"/>
              <a:t>» </a:t>
            </a:r>
            <a:r>
              <a:rPr lang="ru-RU" b="1" dirty="0" smtClean="0"/>
              <a:t>(Минск),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</a:t>
            </a:r>
            <a:r>
              <a:rPr lang="ru-RU" b="1" dirty="0"/>
              <a:t> «</a:t>
            </a:r>
            <a:r>
              <a:rPr lang="ru-RU" b="1" dirty="0" smtClean="0"/>
              <a:t>Прогресс» (Минск),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</a:t>
            </a:r>
            <a:r>
              <a:rPr lang="ru-RU" b="1" dirty="0" err="1"/>
              <a:t>Камволь</a:t>
            </a:r>
            <a:r>
              <a:rPr lang="ru-RU" b="1" dirty="0"/>
              <a:t>» (Минск),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«Сукно» (Минск),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ЗАО</a:t>
            </a:r>
            <a:r>
              <a:rPr lang="ru-RU" b="1" dirty="0"/>
              <a:t> «</a:t>
            </a:r>
            <a:r>
              <a:rPr lang="ru-RU" b="1" dirty="0" smtClean="0"/>
              <a:t>Веснянка» (</a:t>
            </a:r>
            <a:r>
              <a:rPr lang="ru-RU" b="1" dirty="0" err="1" smtClean="0"/>
              <a:t>Могилёв</a:t>
            </a:r>
            <a:r>
              <a:rPr lang="ru-RU" b="1" dirty="0" smtClean="0"/>
              <a:t>),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/>
              <a:t>ОАО «</a:t>
            </a:r>
            <a:r>
              <a:rPr lang="ru-RU" b="1" dirty="0" err="1"/>
              <a:t>Моготекс</a:t>
            </a:r>
            <a:r>
              <a:rPr lang="ru-RU" b="1" dirty="0"/>
              <a:t>» (</a:t>
            </a:r>
            <a:r>
              <a:rPr lang="ru-RU" b="1" dirty="0" err="1"/>
              <a:t>Могилёв</a:t>
            </a:r>
            <a:r>
              <a:rPr lang="ru-RU" b="1" dirty="0"/>
              <a:t>),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</a:t>
            </a:r>
            <a:r>
              <a:rPr lang="ru-RU" b="1" dirty="0"/>
              <a:t> «Лента» (Могилев),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РУПТП </a:t>
            </a:r>
            <a:r>
              <a:rPr lang="ru-RU" b="1" dirty="0"/>
              <a:t>«Оршанский льнокомбинат»,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</a:t>
            </a:r>
            <a:r>
              <a:rPr lang="ru-RU" b="1" dirty="0"/>
              <a:t> «Витебские ковры», </a:t>
            </a:r>
            <a:endParaRPr lang="ru-RU" b="1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b="1" dirty="0" smtClean="0"/>
              <a:t>ОАО</a:t>
            </a:r>
            <a:r>
              <a:rPr lang="ru-RU" b="1" dirty="0"/>
              <a:t> «Ким» (Витебск) и </a:t>
            </a:r>
            <a:r>
              <a:rPr lang="ru-RU" b="1" dirty="0" smtClean="0"/>
              <a:t>другие.</a:t>
            </a:r>
            <a:endParaRPr lang="ru-RU" dirty="0"/>
          </a:p>
        </p:txBody>
      </p:sp>
      <p:pic>
        <p:nvPicPr>
          <p:cNvPr id="10" name="Рисунок 9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8642"/>
            <a:ext cx="2308018" cy="70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hlinkClick r:id="rId5"/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938">
            <a:off x="7492480" y="2105513"/>
            <a:ext cx="1374273" cy="97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hlinkClick r:id="rId7"/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2228"/>
            <a:ext cx="2015957" cy="99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hlinkClick r:id="rId9"/>
          </p:cNvPr>
          <p:cNvPicPr/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52" y="3795945"/>
            <a:ext cx="1762878" cy="133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hlinkClick r:id="rId11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140">
            <a:off x="3363775" y="3659773"/>
            <a:ext cx="1654666" cy="9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518">
            <a:off x="6707300" y="3022658"/>
            <a:ext cx="2066105" cy="90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hlinkClick r:id="rId15"/>
          </p:cNvPr>
          <p:cNvPicPr/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635">
            <a:off x="4803360" y="3452775"/>
            <a:ext cx="2084619" cy="9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hlinkClick r:id="rId17"/>
          </p:cNvPr>
          <p:cNvPicPr/>
          <p:nvPr/>
        </p:nvPicPr>
        <p:blipFill>
          <a:blip r:embed="rId1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572">
            <a:off x="4220255" y="4455119"/>
            <a:ext cx="1697156" cy="78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hlinkClick r:id="rId19"/>
          </p:cNvPr>
          <p:cNvPicPr/>
          <p:nvPr/>
        </p:nvPicPr>
        <p:blipFill>
          <a:blip r:embed="rId2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770">
            <a:off x="4047308" y="5698997"/>
            <a:ext cx="2677549" cy="68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hlinkClick r:id="rId21"/>
          </p:cNvPr>
          <p:cNvPicPr/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6809">
            <a:off x="6958223" y="5191780"/>
            <a:ext cx="1888389" cy="129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1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556</Words>
  <Application>Microsoft Office PowerPoint</Application>
  <PresentationFormat>Экран (4:3)</PresentationFormat>
  <Paragraphs>80</Paragraphs>
  <Slides>11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F1</dc:creator>
  <cp:lastModifiedBy>ОператорЭВМ</cp:lastModifiedBy>
  <cp:revision>95</cp:revision>
  <dcterms:created xsi:type="dcterms:W3CDTF">2020-06-21T16:03:18Z</dcterms:created>
  <dcterms:modified xsi:type="dcterms:W3CDTF">2020-06-29T11:50:16Z</dcterms:modified>
</cp:coreProperties>
</file>