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0"/>
  </p:notesMasterIdLst>
  <p:sldIdLst>
    <p:sldId id="301" r:id="rId2"/>
    <p:sldId id="302" r:id="rId3"/>
    <p:sldId id="303" r:id="rId4"/>
    <p:sldId id="307" r:id="rId5"/>
    <p:sldId id="305" r:id="rId6"/>
    <p:sldId id="308" r:id="rId7"/>
    <p:sldId id="309" r:id="rId8"/>
    <p:sldId id="333" r:id="rId9"/>
    <p:sldId id="334" r:id="rId10"/>
    <p:sldId id="311" r:id="rId11"/>
    <p:sldId id="304" r:id="rId12"/>
    <p:sldId id="332" r:id="rId13"/>
    <p:sldId id="331" r:id="rId14"/>
    <p:sldId id="312" r:id="rId15"/>
    <p:sldId id="313" r:id="rId16"/>
    <p:sldId id="321" r:id="rId17"/>
    <p:sldId id="325" r:id="rId18"/>
    <p:sldId id="32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E5F2F9"/>
    <a:srgbClr val="F6B30A"/>
    <a:srgbClr val="FCE7B2"/>
    <a:srgbClr val="AB7A46"/>
    <a:srgbClr val="2B436F"/>
    <a:srgbClr val="891114"/>
    <a:srgbClr val="114DDC"/>
    <a:srgbClr val="166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3662" autoAdjust="0"/>
  </p:normalViewPr>
  <p:slideViewPr>
    <p:cSldViewPr snapToGrid="0">
      <p:cViewPr>
        <p:scale>
          <a:sx n="73" d="100"/>
          <a:sy n="73" d="100"/>
        </p:scale>
        <p:origin x="-418" y="-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24.10.2023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1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06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676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329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123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651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54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9DF9ADE-58C9-4516-A04F-BC9B36096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" y="8121"/>
            <a:ext cx="1860591" cy="1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:a16="http://schemas.microsoft.com/office/drawing/2014/main" xmlns="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xmlns="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xmlns="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:a16="http://schemas.microsoft.com/office/drawing/2014/main" xmlns="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:a16="http://schemas.microsoft.com/office/drawing/2014/main" xmlns="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:a16="http://schemas.microsoft.com/office/drawing/2014/main" xmlns="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2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23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tvr.by/upload/video/news/2022/May/160522/16_18/1.mp4" TargetMode="External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microsoft.com/office/2007/relationships/hdphoto" Target="../media/hdphoto12.wdp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2.wdp"/><Relationship Id="rId15" Type="http://schemas.openxmlformats.org/officeDocument/2006/relationships/slide" Target="slide3.xm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8320" y="6130409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644342" y="3061884"/>
            <a:ext cx="621902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  <a:p>
            <a:pPr>
              <a:spcBef>
                <a:spcPts val="120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роли родителей в создании условий для разностороннего развития детей, значении семьи </a:t>
            </a:r>
            <a:br>
              <a:rPr lang="ru-RU" sz="2400" b="1" i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и семейного воспитания)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3AD43C0-6B68-47C3-B1FA-DF954EA0F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" y="1976143"/>
            <a:ext cx="5735294" cy="48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0A89A69-6638-4BD7-A541-7E94B010D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0" y="242783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4803346" y="2228671"/>
            <a:ext cx="709755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деятель, Министр образования Республики Беларусь (с февраля 2022), доцент (2016), доктор химических наук (2017),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член-корреспондент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Национальной академии наук Республики Беларусь (2021); пауэрлифтер,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спорта Республики Беларусь международного класса (2010), чемпион Европы в троеборье (2007). 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пятерых детей.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3346" y="1208234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ИВАНЕЦ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Андрей Иванович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50949" y="2190547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4526040"/>
            <a:ext cx="3391675" cy="22578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53" y="1220368"/>
            <a:ext cx="2413000" cy="322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865110" y="4749311"/>
            <a:ext cx="7035789" cy="193638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Что означает для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Вас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семья? — спросили десятиклассники 24-й столичной гимназии у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Министра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образования Андрея Иванца, который стал гостем урока «Судьба моей семьи в истории моей страны».</a:t>
            </a:r>
          </a:p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вопрос одновременно и простой, и сложный. Каждый из нас задумывается: а что является основой нашего каждого дня? Конечно, это семья.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 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 и любовь, и уважение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в  том  числе  к  старшим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поколениям,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 чувство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гордости. Уверен, что гордость за Родину начинается с гордости за свою семью, за место, где ты родился, за школу, где учился. Семья — это семь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«Я».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Мы все находим себя в своих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близких,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ответил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4450419" y="2263802"/>
            <a:ext cx="765499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аместитель Министра образования Республики Беларусь (с 1.08.2019 г.).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Белорусский государственный университет и Академию управления при Президенте Республики Беларусь.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аботал учителем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истории в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СШ № 8 г. Лиды Гродненской области, директором государственного учреждения образования «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Можейковская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средняя общеобразовательная школа» Лидского района Гродненской области. С сентября 2012 года возглавлял управление образования (ранее – отдел образования спорта и туризма) Лидского районного исполнительного комитета Гродненской области.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тец троих детей.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8928" y="1212180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КАДЛУБАЙ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450419" y="2132522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861" y="1330544"/>
            <a:ext cx="2843692" cy="3302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440535" y="5273271"/>
            <a:ext cx="6120844" cy="1297172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e-BY" sz="28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 «Мы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, взрослые, должны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сегодня делать все для того, чтобы у наших детей было счастливое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будущее».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6040D38-889F-41F5-AE3B-B2C802084B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28" y="5517189"/>
            <a:ext cx="491160" cy="491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85F87D-CF47-4871-8769-24B7E38E0DBC}"/>
              </a:ext>
            </a:extLst>
          </p:cNvPr>
          <p:cNvSpPr txBox="1"/>
          <p:nvPr/>
        </p:nvSpPr>
        <p:spPr>
          <a:xfrm>
            <a:off x="-3007" y="4953709"/>
            <a:ext cx="1547830" cy="152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 «Заместитель Министра образования</a:t>
            </a:r>
            <a:b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 А. Кадлубай вместе с членами своей семьи возложил цветы к памятнику Героя Советского Союза Марату </a:t>
            </a:r>
            <a:r>
              <a:rPr lang="ru-RU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Казею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(01:16)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21" name="VID_20231012_140638_889 00_00_44-00_01_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1197" y="5028989"/>
            <a:ext cx="2701356" cy="15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365591" y="2259202"/>
            <a:ext cx="639691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ачальник управления образования, науки и культуры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Главного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управления развития социальной сферы Администрации Президента Республики Беларусь, кандидат исторических наук, доцент. </a:t>
            </a:r>
          </a:p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исторический факультет Белорусского государственного педагогического университета имени </a:t>
            </a: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М.Танка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(2009), магистратуру (2010) и аспирантуру (2015), кандидат исторических наук, доцент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тец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3861" y="1305095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КОНОЙКО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389707" y="224325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745" y="1390875"/>
            <a:ext cx="3327264" cy="332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25247" y="4998413"/>
            <a:ext cx="7726571" cy="1738718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be-BY" dirty="0">
                <a:latin typeface="Calibri" pitchFamily="34" charset="0"/>
                <a:cs typeface="Calibri" pitchFamily="34" charset="0"/>
              </a:rPr>
              <a:t>      </a:t>
            </a:r>
            <a:r>
              <a:rPr lang="be-BY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нашей семье заведено проводить совместные прогулки,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посещать объекты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культуры и истории,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праздничные мероприятия, посвященные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государственным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праздникам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и памятным датам. Всегда находим для этого время. Ведь воспитать патриота, как неоднократно говорил Президент Республики Беларусь А.Г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Лукашенко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, может только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патриот».</a:t>
            </a:r>
            <a:endParaRPr lang="be-BY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150799" y="2173495"/>
            <a:ext cx="6656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бщественный деятель, учредитель благотворительного фонда имени Алексея Талая, мотивационный спикер, предприниматель.            </a:t>
            </a:r>
          </a:p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четверых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89" y="1308948"/>
            <a:ext cx="3278730" cy="22925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80565" y="4763581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3888195"/>
            <a:ext cx="4589332" cy="2781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05465" y="1233905"/>
            <a:ext cx="5065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ТАЛАЙ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Алексей Константинович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265428" y="2155215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265428" y="3572132"/>
            <a:ext cx="6656887" cy="3097476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Алексей Константинович, скажите, а чем Вы руководствуетесь в воспитании своих детей?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Любовью. Я стараюсь делать все возможное, чтобы они выросли достойными гражданами своей страны. Мы много разговариваем. Я стараюсь до них, как и до других молодых людей, донести, что в подростковом возрасте так легко наломать дров, поддавшись провокационным предложениям «на слабо»: пристраститься к курению, к алкоголю, к наркотикам. Нужно осознавать, что твоя жизнь — это твоя ответственность. Потерянное здоровье не купишь, а с кривой дорожки порой очень сложно сойти. К счастью, мои дети меня слушают и слышат. Каждый из них радует меня своими успехами. Мои сыновья обязательно будут служить в армии. Я в них верю.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41215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473214" y="2158392"/>
            <a:ext cx="6638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деятель. 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инистр труда и социальной защиты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(с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14 марта 2017 г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Воспитала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637" y="1219839"/>
            <a:ext cx="3278911" cy="2892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47" y="4240631"/>
            <a:ext cx="4246701" cy="2388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73214" y="1146923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КОСТЕВИЧ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Ирина Анатольевна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572605" y="2085081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01065" y="4329336"/>
            <a:ext cx="6610277" cy="171411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«Семья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— это когда есть дети.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каждым ребенком счастье в семье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добавляется».</a:t>
            </a:r>
            <a:endParaRPr lang="be-BY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18656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293389" y="2335630"/>
            <a:ext cx="6649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«Республиканский реабилитационный центр для детей-инвалидов»; председатель правления Республиканского общественного объединения «Белорусский детский фонд».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Медалью ордена преподобной Евфросинии Полоцкой Белорусской Православной Церкви (2023 г.).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548" y="1267377"/>
            <a:ext cx="3274424" cy="37056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3389" y="1173648"/>
            <a:ext cx="596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КОНДРАШОВА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Николаевна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424453" y="227706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902371" y="5123174"/>
            <a:ext cx="9270125" cy="140976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«Одна 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из составляющих крепкой семьи — когда взрослые и дети вместе трудятся на благо своей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страны». 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980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249FD41-CDF5-496A-8A43-DF3195B7C7E6}"/>
              </a:ext>
            </a:extLst>
          </p:cNvPr>
          <p:cNvSpPr txBox="1"/>
          <p:nvPr/>
        </p:nvSpPr>
        <p:spPr>
          <a:xfrm>
            <a:off x="5436865" y="2151727"/>
            <a:ext cx="634100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Столинский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территориальный центр социального обслуживания населения».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орденом Матери (2014 г.).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обедитель республиканского конкурса «Женщина года – 2022» в номинации «За человечность и доброту» (2023 г.).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меет пятерых сыновей.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1189" y="1151140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МОРОЗ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Васильевна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474150" y="2094614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F225FE9A-50BD-46A2-B377-2658F46A8B57}"/>
              </a:ext>
            </a:extLst>
          </p:cNvPr>
          <p:cNvGrpSpPr/>
          <p:nvPr/>
        </p:nvGrpSpPr>
        <p:grpSpPr>
          <a:xfrm>
            <a:off x="5391189" y="4420501"/>
            <a:ext cx="6551416" cy="2142782"/>
            <a:chOff x="3106404" y="4406744"/>
            <a:chExt cx="8836201" cy="171910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106404" y="4520335"/>
              <a:ext cx="8836201" cy="1605515"/>
            </a:xfrm>
            <a:prstGeom prst="rect">
              <a:avLst/>
            </a:prstGeom>
            <a:solidFill>
              <a:srgbClr val="2B436F">
                <a:alpha val="65000"/>
              </a:srgbClr>
            </a:solidFill>
            <a:ln>
              <a:solidFill>
                <a:srgbClr val="2B43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     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«Рождение </a:t>
              </a:r>
              <a:r>
                <a:rPr lang="ru-RU" sz="2400" dirty="0">
                  <a:latin typeface="Calibri" pitchFamily="34" charset="0"/>
                  <a:cs typeface="Calibri" pitchFamily="34" charset="0"/>
                </a:rPr>
                <a:t>ребенка обязывает больше трудиться, чтобы дать ему хороший старт. </a:t>
              </a:r>
            </a:p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При этом важно каждому  уделять время и дать ощущение собственной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значимости».</a:t>
              </a:r>
              <a:endParaRPr lang="be-BY" sz="2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61981" y="4406744"/>
              <a:ext cx="249155" cy="123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9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44" y="3724225"/>
            <a:ext cx="3025566" cy="29453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587" y="1251665"/>
            <a:ext cx="3314916" cy="26263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892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759532" y="3249290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этой красе величавой есть доля труда моего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(о тружениках промышленности и сельского хозяйства)</a:t>
            </a:r>
            <a:endParaRPr lang="ru-RU" sz="2400" i="1" dirty="0">
              <a:solidFill>
                <a:srgbClr val="000000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:a16="http://schemas.microsoft.com/office/drawing/2014/main" xmlns="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47077A5-3F1A-4904-86E1-A73D3CF59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0" y="1847319"/>
            <a:ext cx="5795780" cy="49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:a16="http://schemas.microsoft.com/office/drawing/2014/main" xmlns="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:a16="http://schemas.microsoft.com/office/drawing/2014/main" xmlns="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077A29A-77B4-4A6A-9352-50E93ACCE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8" y="131110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5F78D8B-9EA2-498A-9D5D-3CD4514CBD78}"/>
              </a:ext>
            </a:extLst>
          </p:cNvPr>
          <p:cNvSpPr txBox="1"/>
          <p:nvPr/>
        </p:nvSpPr>
        <p:spPr>
          <a:xfrm>
            <a:off x="1958109" y="235526"/>
            <a:ext cx="98292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 семьи начинается жизнь человека, здесь происходит формирование его как гражданина. В семье человек рождается не только физически, но и духовно. Семья – это дом, место, где уютно и спокойно, где всегда поймут и поддержат, помогут решить проблемы и искренне разделят радость. Очень важно, чтобы семья была прочной и полной.</a:t>
            </a:r>
          </a:p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Республике Беларусь поддержка семьи является национальным приоритетом. Семья выступает важнейшим источником формирования и развития личности, воспроизводства человеческого капитала, накопления и передачи традиций, духовных и нравственных ценностей.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7AA4473C-1A15-4CC6-86A5-B1FE67A8DBF1}"/>
              </a:ext>
            </a:extLst>
          </p:cNvPr>
          <p:cNvSpPr/>
          <p:nvPr/>
        </p:nvSpPr>
        <p:spPr>
          <a:xfrm>
            <a:off x="938925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7D32A7CC-7B15-4C4F-8C34-0834264788FA}"/>
              </a:ext>
            </a:extLst>
          </p:cNvPr>
          <p:cNvSpPr/>
          <p:nvPr/>
        </p:nvSpPr>
        <p:spPr>
          <a:xfrm>
            <a:off x="3182479" y="4359001"/>
            <a:ext cx="1879272" cy="1287408"/>
          </a:xfrm>
          <a:prstGeom prst="roundRect">
            <a:avLst/>
          </a:prstGeom>
          <a:solidFill>
            <a:srgbClr val="F6B30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:a16="http://schemas.microsoft.com/office/drawing/2014/main" xmlns="" id="{26E4BF1F-4C9E-4371-986B-47B04B40FBC2}"/>
              </a:ext>
            </a:extLst>
          </p:cNvPr>
          <p:cNvSpPr/>
          <p:nvPr/>
        </p:nvSpPr>
        <p:spPr>
          <a:xfrm>
            <a:off x="5426033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E79CE975-58C3-4A56-8871-B3B78139E78A}"/>
              </a:ext>
            </a:extLst>
          </p:cNvPr>
          <p:cNvSpPr/>
          <p:nvPr/>
        </p:nvSpPr>
        <p:spPr>
          <a:xfrm>
            <a:off x="7669587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7CBD904D-0213-4510-A72B-B6FB810B6330}"/>
              </a:ext>
            </a:extLst>
          </p:cNvPr>
          <p:cNvSpPr/>
          <p:nvPr/>
        </p:nvSpPr>
        <p:spPr>
          <a:xfrm>
            <a:off x="9913142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582188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582187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8" y="587435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9" y="582187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51" y="579903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:a16="http://schemas.microsoft.com/office/drawing/2014/main" xmlns="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3562606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:a16="http://schemas.microsoft.com/office/drawing/2014/main" xmlns="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6" y="1528187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D9B5E86-5BBE-425A-94E3-C82A287565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19937" y="209025"/>
            <a:ext cx="8947835" cy="1569660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ст. 32 Конституции Республики Беларусь, брак как союз женщины и мужчины, семья, материнство, отцовство и детство находятся под защитой государства. 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Какую поддержку получает семья в нашей стране?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116607" y="192240"/>
            <a:ext cx="1879272" cy="165359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9249CBB-646E-4E18-9D5D-5C822281559A}"/>
              </a:ext>
            </a:extLst>
          </p:cNvPr>
          <p:cNvSpPr txBox="1"/>
          <p:nvPr/>
        </p:nvSpPr>
        <p:spPr>
          <a:xfrm>
            <a:off x="1116608" y="2330312"/>
            <a:ext cx="10825998" cy="4477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поддержки семей с детьми реализуется комплекс мер с особым акцентом на многодетные семьи: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выплата пособий в связи с рождением и воспитанием детей;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семейного капитала многодетным семьям при рождении третьего или последующего ребёнка;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социальное обслуживание семей с детьми;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поддержка при строительстве (реконструкции) жилья;</a:t>
            </a: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обеспечение бесплатным питанием детей первых двух лет жизни и другие виды государственной адресной социальной помощи;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гарантии в сфере образования, здравоохранения, пенсионного, трудового, налогового и жилищного законодательства.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республике действует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государственных пособий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В нее входят три группы пособий: по материнству, семейные и по временной нетрудоспособности по уходу за детьми – всего 11 видов (Закон Республики Беларусь «О государственных пособиях семьям, воспитывающим детей»).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2015 года реализуется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семейного капитала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Семейный капитал – это безналичные денежные средства, предоставляемые семьям граждан Республики Беларусь при рождении (усыновлении, удочерении) третьего либо последующего ребенка.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862619"/>
            <a:ext cx="514061" cy="514061"/>
          </a:xfrm>
          <a:prstGeom prst="rect">
            <a:avLst/>
          </a:prstGeom>
        </p:spPr>
      </p:pic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805E0855-1228-489D-819C-A020D3299A2C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116607" y="190898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632CFB68-C5AA-4ED0-A846-AD5D826E6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866641" y="446123"/>
            <a:ext cx="8786003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 и за что вручается эта государственная награда?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436794"/>
            <a:ext cx="1879272" cy="1440000"/>
          </a:xfrm>
          <a:prstGeom prst="roundRect">
            <a:avLst>
              <a:gd name="adj" fmla="val 9210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6" b="5124"/>
          <a:stretch/>
        </p:blipFill>
        <p:spPr>
          <a:xfrm>
            <a:off x="10571356" y="454964"/>
            <a:ext cx="829772" cy="142856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1274" y="2966284"/>
            <a:ext cx="10475633" cy="3328567"/>
            <a:chOff x="1021274" y="2966284"/>
            <a:chExt cx="10911671" cy="33285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9249CBB-646E-4E18-9D5D-5C822281559A}"/>
                </a:ext>
              </a:extLst>
            </p:cNvPr>
            <p:cNvSpPr txBox="1"/>
            <p:nvPr/>
          </p:nvSpPr>
          <p:spPr>
            <a:xfrm>
              <a:off x="1021274" y="2966284"/>
              <a:ext cx="10911671" cy="3328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0" rtlCol="0">
              <a:spAutoFit/>
            </a:bodyPr>
            <a:lstStyle/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Труд материнства высоко оценивается на государственном уровне. Для матерей, достойно воспитавших пятерых и более детей, предусмотрена государственная награда –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Орден Матери 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</a:t>
              </a:r>
              <a:r>
                <a:rPr lang="ru-RU" sz="20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бел.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</a:t>
              </a:r>
              <a:r>
                <a:rPr lang="be-BY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дэн Маці</a:t>
              </a:r>
              <a:r>
                <a:rPr lang="be-BY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)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 1996 года в стране награждено более </a:t>
              </a:r>
              <a:b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lang="ru-RU" sz="2800" b="1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13 тыс. 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матерей.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2023 г.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орденом Матери награждены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800" b="1" dirty="0" smtClean="0">
                  <a:solidFill>
                    <a:srgbClr val="89111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206 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жительниц всех областей Беларуси и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г. Минска. 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0" y="2966284"/>
              <a:ext cx="1404013" cy="296622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791" y="3335142"/>
              <a:ext cx="3109238" cy="2313852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FEF96F0-4970-4D88-A8EF-0CCE148CAC75}"/>
              </a:ext>
            </a:extLst>
          </p:cNvPr>
          <p:cNvSpPr/>
          <p:nvPr/>
        </p:nvSpPr>
        <p:spPr>
          <a:xfrm>
            <a:off x="-2618761" y="-2227433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60590" y="2171969"/>
            <a:ext cx="10651165" cy="421326"/>
          </a:xfrm>
          <a:prstGeom prst="roundRect">
            <a:avLst>
              <a:gd name="adj" fmla="val 26121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9F9C0E0A-456D-462E-8137-60FBD35030BA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79454" y="517450"/>
            <a:ext cx="8947835" cy="865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обязанности детей по отношению к семье и родителям?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76124" y="474072"/>
            <a:ext cx="1879272" cy="99232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0" y="1742498"/>
            <a:ext cx="514061" cy="5140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9249CBB-646E-4E18-9D5D-5C822281559A}"/>
              </a:ext>
            </a:extLst>
          </p:cNvPr>
          <p:cNvSpPr txBox="1"/>
          <p:nvPr/>
        </p:nvSpPr>
        <p:spPr>
          <a:xfrm>
            <a:off x="1125645" y="2256559"/>
            <a:ext cx="10651165" cy="43727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Нормативные правовые акты Республики Беларусь достаточно детально прописывают обязанности ребенка – человека с момента рождения и до достижения им 18 лет.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Кодексом Республики Беларусь о браке и семье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100. Обязанности детей в отношении родителей: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обязаны заботиться о родителях и оказывать им помощь. Содержание нетрудоспособных, нуждающихся в помощи родителей является обязанностью их совершеннолетних трудоспособных детей.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Закона Республики Беларусь «О правах ребенка»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14. Обязанности ребенка 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обязан соблюдать законы государства, заботиться о родителях, уважать права и законные интересы других граждан, традиции и культурные ценности белорусского народа, других наций и народностей, овладевать знаниями и готовиться к самостоятельной трудовой деятельности, бережно относиться к окружающей среде и природным ресурсам, всем видам собственности.</a:t>
            </a:r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:a16="http://schemas.microsoft.com/office/drawing/2014/main" xmlns="" id="{732E1DFB-E5E4-4977-8E1F-64DA486C5D9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49485" y="178886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E661BB2-95B2-42B7-8495-BF08C8FCA789}"/>
              </a:ext>
            </a:extLst>
          </p:cNvPr>
          <p:cNvSpPr/>
          <p:nvPr/>
        </p:nvSpPr>
        <p:spPr>
          <a:xfrm>
            <a:off x="-4769352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911642" y="653894"/>
            <a:ext cx="8813243" cy="967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2012 года в Беларуси проводится конкурс «Семья года». </a:t>
            </a:r>
          </a:p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его цель?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73720" y="591187"/>
            <a:ext cx="1879272" cy="10931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002953"/>
            <a:ext cx="514061" cy="5140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501FD3B-A3C8-43DE-9B75-2CBA18DC819D}"/>
              </a:ext>
            </a:extLst>
          </p:cNvPr>
          <p:cNvGrpSpPr/>
          <p:nvPr/>
        </p:nvGrpSpPr>
        <p:grpSpPr>
          <a:xfrm>
            <a:off x="669676" y="2354071"/>
            <a:ext cx="11185971" cy="4124806"/>
            <a:chOff x="669676" y="2354071"/>
            <a:chExt cx="11185971" cy="412480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9BEC0FB-8B70-485B-AF24-AEEA473B4189}"/>
                </a:ext>
              </a:extLst>
            </p:cNvPr>
            <p:cNvSpPr txBox="1"/>
            <p:nvPr/>
          </p:nvSpPr>
          <p:spPr>
            <a:xfrm>
              <a:off x="4072293" y="2354071"/>
              <a:ext cx="7783354" cy="39772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44000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Республиканский конкурс </a:t>
              </a:r>
              <a:r>
                <a:rPr lang="ru-RU" sz="2000" b="1" spc="25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«Семья года»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spc="25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проводится с 2012 года.</a:t>
              </a:r>
              <a:endParaRPr lang="ru-RU" sz="2000" spc="2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Его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цель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повышение роли и престижа семьи как социального института. 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Среди основных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задач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сохранение духовно-нравственных ценностей, продвижение в обществе идеи ответственного </a:t>
              </a:r>
              <a:r>
                <a:rPr lang="ru-RU" sz="2000" spc="25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родительства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образование и воспитание детей и молодежи в системе традиционных семейных ценностей.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Конкурс состоит из </a:t>
              </a:r>
              <a:r>
                <a:rPr lang="ru-RU" sz="2000" b="1" spc="25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двух этапов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первый этап – региональный, приурочен к празднованию Дня семьи (15 мая), проводится в каждой области и г. Минске;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второй этап (финал) – республиканский, приурочен к празднованию Дня матери (14 октября), проводится в г. Минске.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F153828A-2385-427C-92A0-B36FB06B5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39" y="4493120"/>
              <a:ext cx="447209" cy="44351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F18B13C3-FF7F-4EC6-91A4-787B47DE3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22" y="5104617"/>
              <a:ext cx="491160" cy="4911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4A5319D-644E-483F-B25C-573BE8A2EA8B}"/>
                </a:ext>
              </a:extLst>
            </p:cNvPr>
            <p:cNvSpPr txBox="1"/>
            <p:nvPr/>
          </p:nvSpPr>
          <p:spPr>
            <a:xfrm>
              <a:off x="669676" y="5987717"/>
              <a:ext cx="3433973" cy="491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Видео «</a:t>
              </a:r>
              <a:r>
                <a:rPr lang="ru-RU" sz="1600" i="1" dirty="0">
                  <a:solidFill>
                    <a:prstClr val="black"/>
                  </a:solidFill>
                  <a:latin typeface="Calibri"/>
                </a:rPr>
                <a:t>Семью года – 2022 выбрали в Минской области</a:t>
              </a: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 (02:21)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Моя семья-моя страна Бобруйск - Новости - Новости">
              <a:extLst>
                <a:ext uri="{FF2B5EF4-FFF2-40B4-BE49-F238E27FC236}">
                  <a16:creationId xmlns:a16="http://schemas.microsoft.com/office/drawing/2014/main" xmlns="" id="{4A74E9A3-379C-4F7B-B2F2-385B0B35DE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947" y="2469265"/>
              <a:ext cx="2931430" cy="191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>
            <a:hlinkClick r:id="rId7" action="ppaction://hlinksldjump"/>
            <a:extLst>
              <a:ext uri="{FF2B5EF4-FFF2-40B4-BE49-F238E27FC236}">
                <a16:creationId xmlns:a16="http://schemas.microsoft.com/office/drawing/2014/main" xmlns="" id="{3F2D0512-781C-4313-84FC-EA83A399C63F}"/>
              </a:ext>
            </a:extLst>
          </p:cNvPr>
          <p:cNvSpPr/>
          <p:nvPr/>
        </p:nvSpPr>
        <p:spPr>
          <a:xfrm>
            <a:off x="507213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Рисунок 5">
            <a:hlinkClick r:id="rId8"/>
            <a:extLst>
              <a:ext uri="{FF2B5EF4-FFF2-40B4-BE49-F238E27FC236}">
                <a16:creationId xmlns:a16="http://schemas.microsoft.com/office/drawing/2014/main" xmlns="" id="{449DB48C-D0B0-415C-9812-C5B548A94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3" y="4425066"/>
            <a:ext cx="1589499" cy="158949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73720" y="193274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235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ряд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17" name="Прямоугольник 16" hidden="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7AF1EFE-9418-4F72-9001-1ED459EF510F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4" name="Прямоугольник 3">
            <a:hlinkClick r:id="rId12" action="ppaction://hlinksldjump"/>
            <a:extLst>
              <a:ext uri="{FF2B5EF4-FFF2-40B4-BE49-F238E27FC236}">
                <a16:creationId xmlns:a16="http://schemas.microsoft.com/office/drawing/2014/main" xmlns="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череда 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4" name="Прямоугольник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A96B61AC-D22A-4547-8936-7DEEB401A9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7" y="149979"/>
            <a:ext cx="4540797" cy="65196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0941FD2-B77F-4BA0-9450-3DB94F2A6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44" y="181789"/>
            <a:ext cx="5962169" cy="4103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hlinkClick r:id="rId15" action="ppaction://hlinksldjump"/>
            <a:extLst>
              <a:ext uri="{FF2B5EF4-FFF2-40B4-BE49-F238E27FC236}">
                <a16:creationId xmlns:a16="http://schemas.microsoft.com/office/drawing/2014/main" xmlns="" id="{3D8793BC-D5AE-4EBF-A724-6A07229E4D8B}"/>
              </a:ext>
            </a:extLst>
          </p:cNvPr>
          <p:cNvSpPr/>
          <p:nvPr/>
        </p:nvSpPr>
        <p:spPr>
          <a:xfrm>
            <a:off x="-88381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52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4893</TotalTime>
  <Words>1578</Words>
  <Application>Microsoft Office PowerPoint</Application>
  <PresentationFormat>Произвольный</PresentationFormat>
  <Paragraphs>156</Paragraphs>
  <Slides>18</Slides>
  <Notes>15</Notes>
  <HiddenSlides>6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Wingdings</vt:lpstr>
      <vt:lpstr>Times New Roman</vt:lpstr>
      <vt:lpstr>Calibri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степанович</cp:lastModifiedBy>
  <cp:revision>321</cp:revision>
  <cp:lastPrinted>2018-12-07T06:48:34Z</cp:lastPrinted>
  <dcterms:created xsi:type="dcterms:W3CDTF">2018-12-03T10:14:15Z</dcterms:created>
  <dcterms:modified xsi:type="dcterms:W3CDTF">2023-10-24T11:32:17Z</dcterms:modified>
</cp:coreProperties>
</file>