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6" r:id="rId2"/>
    <p:sldId id="261" r:id="rId3"/>
    <p:sldId id="256" r:id="rId4"/>
    <p:sldId id="257" r:id="rId5"/>
    <p:sldId id="258" r:id="rId6"/>
    <p:sldId id="259" r:id="rId7"/>
    <p:sldId id="260" r:id="rId8"/>
    <p:sldId id="262" r:id="rId9"/>
    <p:sldId id="264" r:id="rId10"/>
    <p:sldId id="263" r:id="rId11"/>
    <p:sldId id="265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1416" y="1902279"/>
            <a:ext cx="7673099" cy="3361404"/>
          </a:xfrm>
          <a:effectLst>
            <a:outerShdw blurRad="50800" dist="38100" dir="2700000" algn="tl" rotWithShape="0">
              <a:srgbClr val="4C3447">
                <a:alpha val="40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УЧРЕЖДЕНИЕ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«ПИНСКИЙ ГОСУДАРСТВЕННЫЙ ПРОФЕССИОНАЛЬНО-ТЕХНИЧЕСКИЙ КОЛЛЕДЖ</a:t>
            </a:r>
            <a:b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ЛЁГКОЙ ПРОМЫШЛЕННОСТИ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Областной конкурс </a:t>
            </a:r>
            <a:b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«История моей профессии»</a:t>
            </a:r>
            <a:b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Разработчик:                                                         Драгун О. </a:t>
            </a:r>
            <a:r>
              <a:rPr lang="ru-R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8"/>
          <a:stretch/>
        </p:blipFill>
        <p:spPr>
          <a:xfrm>
            <a:off x="9380762" y="979600"/>
            <a:ext cx="2700087" cy="49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22" y="1846528"/>
            <a:ext cx="8832754" cy="3083299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buFontTx/>
              <a:buChar char="-"/>
            </a:pPr>
            <a:r>
              <a:rPr lang="ru-RU" sz="3200" b="1" dirty="0" smtClean="0">
                <a:solidFill>
                  <a:srgbClr val="4C3447"/>
                </a:solidFill>
              </a:rPr>
              <a:t>Развитие профессиональных </a:t>
            </a:r>
            <a:r>
              <a:rPr lang="ru-RU" sz="3200" b="1" dirty="0">
                <a:solidFill>
                  <a:srgbClr val="4C3447"/>
                </a:solidFill>
              </a:rPr>
              <a:t>знаний и умений </a:t>
            </a:r>
            <a:r>
              <a:rPr lang="ru-RU" sz="3200" b="1" dirty="0" smtClean="0">
                <a:solidFill>
                  <a:srgbClr val="4C3447"/>
                </a:solidFill>
              </a:rPr>
              <a:t>учащихся:</a:t>
            </a:r>
          </a:p>
          <a:p>
            <a:pPr marL="457200" indent="-457200" algn="just">
              <a:spcBef>
                <a:spcPts val="0"/>
              </a:spcBef>
              <a:buFontTx/>
              <a:buChar char="-"/>
            </a:pPr>
            <a:r>
              <a:rPr lang="ru-RU" sz="3200" b="1" dirty="0" smtClean="0">
                <a:solidFill>
                  <a:srgbClr val="4C3447"/>
                </a:solidFill>
              </a:rPr>
              <a:t>-конкурсы профессионального мастерства</a:t>
            </a:r>
          </a:p>
          <a:p>
            <a:pPr marL="457200" indent="-457200" algn="just">
              <a:spcBef>
                <a:spcPts val="0"/>
              </a:spcBef>
              <a:buFontTx/>
              <a:buChar char="-"/>
            </a:pPr>
            <a:r>
              <a:rPr lang="ru-RU" sz="3200" b="1" dirty="0" smtClean="0">
                <a:solidFill>
                  <a:srgbClr val="4C3447"/>
                </a:solidFill>
              </a:rPr>
              <a:t>-республиканские и международные конкурсы </a:t>
            </a:r>
          </a:p>
          <a:p>
            <a:pPr marL="457200" indent="-457200" algn="just">
              <a:spcBef>
                <a:spcPts val="0"/>
              </a:spcBef>
              <a:buFontTx/>
              <a:buChar char="-"/>
            </a:pPr>
            <a:r>
              <a:rPr lang="ru-RU" sz="3200" b="1" dirty="0" smtClean="0">
                <a:solidFill>
                  <a:srgbClr val="4C3447"/>
                </a:solidFill>
              </a:rPr>
              <a:t>-мастер-классы</a:t>
            </a:r>
          </a:p>
          <a:p>
            <a:pPr marL="457200" indent="-457200" algn="just">
              <a:spcBef>
                <a:spcPts val="0"/>
              </a:spcBef>
              <a:buFontTx/>
              <a:buChar char="-"/>
            </a:pPr>
            <a:r>
              <a:rPr lang="ru-RU" sz="3200" b="1" dirty="0" smtClean="0">
                <a:solidFill>
                  <a:srgbClr val="4C3447"/>
                </a:solidFill>
              </a:rPr>
              <a:t>Подготовка и участие в данных видах деятельности дает импульс в развитии профессии.</a:t>
            </a:r>
          </a:p>
          <a:p>
            <a:pPr indent="352425" algn="just">
              <a:spcBef>
                <a:spcPts val="0"/>
              </a:spcBef>
            </a:pPr>
            <a:endParaRPr lang="ru-RU" sz="3200" b="1" dirty="0">
              <a:solidFill>
                <a:srgbClr val="4C3447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040" y="960342"/>
            <a:ext cx="1444624" cy="274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171" y="3388178"/>
            <a:ext cx="1662881" cy="255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394608" y="942116"/>
            <a:ext cx="8662737" cy="717157"/>
          </a:xfrm>
        </p:spPr>
        <p:txBody>
          <a:bodyPr>
            <a:no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 развитие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614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6814" y="835783"/>
            <a:ext cx="7747907" cy="1492878"/>
          </a:xfrm>
        </p:spPr>
        <p:txBody>
          <a:bodyPr>
            <a:no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выпускники – наша гордость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345" y="2517385"/>
            <a:ext cx="8809263" cy="316077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4C3447"/>
                </a:solidFill>
              </a:rPr>
              <a:t>КОНСТАНТИН </a:t>
            </a:r>
            <a:r>
              <a:rPr lang="ru-RU" sz="2400" b="1" dirty="0">
                <a:solidFill>
                  <a:srgbClr val="4C3447"/>
                </a:solidFill>
              </a:rPr>
              <a:t>БЕЗЛЮДОВ, ВЫПУСКНИК 2011 </a:t>
            </a:r>
            <a:endParaRPr lang="ru-RU" sz="2400" b="1" dirty="0" smtClean="0">
              <a:solidFill>
                <a:srgbClr val="4C3447"/>
              </a:solidFill>
            </a:endParaRPr>
          </a:p>
          <a:p>
            <a:pPr algn="just">
              <a:lnSpc>
                <a:spcPct val="10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4C3447"/>
                </a:solidFill>
              </a:rPr>
              <a:t>                        АНАСТАСИЯ </a:t>
            </a:r>
            <a:r>
              <a:rPr lang="ru-RU" sz="2400" b="1" dirty="0">
                <a:solidFill>
                  <a:srgbClr val="4C3447"/>
                </a:solidFill>
              </a:rPr>
              <a:t>КОЛЕСНИКОВИЧ, ВЫПУСКНИЦА 2016</a:t>
            </a:r>
          </a:p>
          <a:p>
            <a:pPr algn="just">
              <a:lnSpc>
                <a:spcPct val="10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4C3447"/>
                </a:solidFill>
              </a:rPr>
              <a:t>МАРИЯ </a:t>
            </a:r>
            <a:r>
              <a:rPr lang="ru-RU" sz="2400" b="1" dirty="0">
                <a:solidFill>
                  <a:srgbClr val="4C3447"/>
                </a:solidFill>
              </a:rPr>
              <a:t>СТАНЧУК, ВЫПУСКНИЦА 2016 </a:t>
            </a:r>
          </a:p>
          <a:p>
            <a:pPr algn="just">
              <a:lnSpc>
                <a:spcPct val="10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4C3447"/>
                </a:solidFill>
              </a:rPr>
              <a:t>                        ТАТЬЯНА </a:t>
            </a:r>
            <a:r>
              <a:rPr lang="ru-RU" sz="2400" b="1" dirty="0">
                <a:solidFill>
                  <a:srgbClr val="4C3447"/>
                </a:solidFill>
              </a:rPr>
              <a:t>БУКАТА , ВЫПУСКНИЦА 2017</a:t>
            </a:r>
          </a:p>
          <a:p>
            <a:pPr algn="just">
              <a:lnSpc>
                <a:spcPct val="100000"/>
              </a:lnSpc>
              <a:spcBef>
                <a:spcPts val="1000"/>
              </a:spcBef>
            </a:pPr>
            <a:r>
              <a:rPr lang="ru-RU" sz="2800" b="1" smtClean="0">
                <a:solidFill>
                  <a:srgbClr val="4C3447"/>
                </a:solidFill>
              </a:rPr>
              <a:t>Эти выпускники не </a:t>
            </a:r>
            <a:r>
              <a:rPr lang="ru-RU" sz="2800" b="1" dirty="0" smtClean="0">
                <a:solidFill>
                  <a:srgbClr val="4C3447"/>
                </a:solidFill>
              </a:rPr>
              <a:t>остановились на достигнутом и сегодня продолжают творить уже в своих парикмахерских.</a:t>
            </a:r>
            <a:endParaRPr lang="ru-RU" sz="2800" b="1" dirty="0">
              <a:solidFill>
                <a:srgbClr val="4C3447"/>
              </a:solidFill>
            </a:endParaRPr>
          </a:p>
          <a:p>
            <a:pPr algn="just">
              <a:spcBef>
                <a:spcPts val="0"/>
              </a:spcBef>
            </a:pPr>
            <a:endParaRPr lang="ru-RU" sz="2400" b="1" dirty="0" smtClean="0">
              <a:solidFill>
                <a:srgbClr val="4C3447"/>
              </a:solidFill>
            </a:endParaRPr>
          </a:p>
          <a:p>
            <a:pPr algn="just"/>
            <a:endParaRPr lang="ru-RU" sz="2400" b="1" dirty="0">
              <a:solidFill>
                <a:srgbClr val="4C3447"/>
              </a:solidFill>
            </a:endParaRPr>
          </a:p>
          <a:p>
            <a:pPr algn="just"/>
            <a:endParaRPr lang="ru-RU" sz="2400" b="1" dirty="0">
              <a:solidFill>
                <a:srgbClr val="4C344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9994" y="3556068"/>
            <a:ext cx="1370387" cy="1083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2993" y="4639479"/>
            <a:ext cx="1082020" cy="1443751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3000035" y="5572784"/>
            <a:ext cx="5643774" cy="6236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400" b="1" dirty="0">
              <a:solidFill>
                <a:srgbClr val="4C3447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73909" y="2050337"/>
            <a:ext cx="1066166" cy="1433821"/>
          </a:xfrm>
          <a:prstGeom prst="rect">
            <a:avLst/>
          </a:prstGeom>
        </p:spPr>
      </p:pic>
      <p:pic>
        <p:nvPicPr>
          <p:cNvPr id="8194" name="Picture 2" descr="C:\Documents and Settings\Admin\Мои документы\Downloads\Screenshot_20200619-163931_Instagram (1)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6" b="47171"/>
          <a:stretch/>
        </p:blipFill>
        <p:spPr bwMode="auto">
          <a:xfrm>
            <a:off x="9370430" y="962808"/>
            <a:ext cx="1329514" cy="108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99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5468" y="1645473"/>
            <a:ext cx="7673099" cy="3255264"/>
          </a:xfrm>
          <a:effectLst>
            <a:outerShdw blurRad="50800" dist="38100" dir="2700000" algn="tl" rotWithShape="0">
              <a:srgbClr val="4C3447">
                <a:alpha val="40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ПРОФЕССИЯ «ПАРИКМАХЕР»</a:t>
            </a:r>
            <a:endParaRPr lang="ru-RU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8"/>
          <a:stretch/>
        </p:blipFill>
        <p:spPr>
          <a:xfrm>
            <a:off x="9380762" y="979600"/>
            <a:ext cx="2700087" cy="49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178" y="979600"/>
            <a:ext cx="8502315" cy="752947"/>
          </a:xfrm>
        </p:spPr>
        <p:txBody>
          <a:bodyPr>
            <a:norm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профессии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42" y="1732547"/>
            <a:ext cx="8630651" cy="3593430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2400" b="1" dirty="0">
                <a:solidFill>
                  <a:srgbClr val="4C3447"/>
                </a:solidFill>
              </a:rPr>
              <a:t>Профессия парикмахера популярна во все времена. </a:t>
            </a:r>
            <a:r>
              <a:rPr lang="ru-RU" sz="2400" b="1" dirty="0" smtClean="0">
                <a:solidFill>
                  <a:srgbClr val="4C3447"/>
                </a:solidFill>
              </a:rPr>
              <a:t>Каждая </a:t>
            </a:r>
            <a:r>
              <a:rPr lang="ru-RU" sz="2400" b="1" dirty="0">
                <a:solidFill>
                  <a:srgbClr val="4C3447"/>
                </a:solidFill>
              </a:rPr>
              <a:t>эпоха привносила в парикмахерское искусство что-то </a:t>
            </a:r>
            <a:r>
              <a:rPr lang="ru-RU" sz="2400" b="1" dirty="0" smtClean="0">
                <a:solidFill>
                  <a:srgbClr val="4C3447"/>
                </a:solidFill>
              </a:rPr>
              <a:t>свое. На </a:t>
            </a:r>
            <a:r>
              <a:rPr lang="ru-RU" sz="2400" b="1" dirty="0">
                <a:solidFill>
                  <a:srgbClr val="4C3447"/>
                </a:solidFill>
              </a:rPr>
              <a:t>востоке парикмахеров считали лекарями, которые методом стрижки волос способствовали мгновенному исцелению духовной сущности человека. </a:t>
            </a:r>
            <a:r>
              <a:rPr lang="ru-RU" sz="2400" b="1" dirty="0" smtClean="0">
                <a:solidFill>
                  <a:srgbClr val="4C3447"/>
                </a:solidFill>
              </a:rPr>
              <a:t>С </a:t>
            </a:r>
            <a:r>
              <a:rPr lang="ru-RU" sz="2400" b="1" dirty="0">
                <a:solidFill>
                  <a:srgbClr val="4C3447"/>
                </a:solidFill>
              </a:rPr>
              <a:t>1163 вплоть до 1416 года парикмахеров величали брадобреями. В те времена они могли оказывать небольшую медицинскую помощь</a:t>
            </a:r>
            <a:r>
              <a:rPr lang="ru-RU" sz="2400" b="1" dirty="0" smtClean="0">
                <a:solidFill>
                  <a:srgbClr val="4C3447"/>
                </a:solidFill>
              </a:rPr>
              <a:t>.</a:t>
            </a:r>
          </a:p>
          <a:p>
            <a:pPr indent="457200" algn="just">
              <a:spcBef>
                <a:spcPts val="0"/>
              </a:spcBef>
            </a:pPr>
            <a:r>
              <a:rPr lang="ru-RU" sz="2400" b="1" dirty="0">
                <a:solidFill>
                  <a:srgbClr val="4C3447"/>
                </a:solidFill>
              </a:rPr>
              <a:t>На сегодняшний день парикмахер – это специалист, способный выполнять как простые, так и довольно сложные и необычные стрижки, укладку, плетение кос, завивку, наращивать волосы, подбирать правильный оттенок для последующего окрашивания.</a:t>
            </a:r>
          </a:p>
          <a:p>
            <a:pPr indent="457200" algn="just">
              <a:spcBef>
                <a:spcPts val="0"/>
              </a:spcBef>
            </a:pPr>
            <a:endParaRPr lang="ru-RU" sz="2400" b="1" dirty="0" smtClean="0">
              <a:solidFill>
                <a:srgbClr val="4C344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0" r="3460" b="1949"/>
          <a:stretch/>
        </p:blipFill>
        <p:spPr bwMode="auto">
          <a:xfrm>
            <a:off x="9391019" y="889906"/>
            <a:ext cx="2659467" cy="504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4533" y="775493"/>
            <a:ext cx="7315200" cy="8672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Парикмахер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3256" y="1706236"/>
            <a:ext cx="8572500" cy="3959879"/>
          </a:xfrm>
        </p:spPr>
        <p:txBody>
          <a:bodyPr>
            <a:noAutofit/>
          </a:bodyPr>
          <a:lstStyle/>
          <a:p>
            <a:pPr indent="360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4C3447"/>
                </a:solidFill>
              </a:rPr>
              <a:t>Парикмахер — </a:t>
            </a:r>
            <a:r>
              <a:rPr lang="ru-RU" sz="2000" b="1" dirty="0" smtClean="0">
                <a:solidFill>
                  <a:srgbClr val="4C3447"/>
                </a:solidFill>
              </a:rPr>
              <a:t>специалист, который владеет технологиями  </a:t>
            </a:r>
            <a:r>
              <a:rPr lang="ru-RU" sz="2000" b="1" dirty="0">
                <a:solidFill>
                  <a:srgbClr val="4C3447"/>
                </a:solidFill>
              </a:rPr>
              <a:t>в области создания стиля человека с помощью причёски и парика</a:t>
            </a:r>
            <a:r>
              <a:rPr lang="ru-RU" sz="2000" b="1" dirty="0" smtClean="0">
                <a:solidFill>
                  <a:srgbClr val="4C3447"/>
                </a:solidFill>
              </a:rPr>
              <a:t>.</a:t>
            </a:r>
          </a:p>
          <a:p>
            <a:pPr indent="360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4C3447"/>
                </a:solidFill>
              </a:rPr>
              <a:t>Специализации парикмахеров</a:t>
            </a:r>
            <a:r>
              <a:rPr lang="ru-RU" sz="2000" b="1" dirty="0">
                <a:solidFill>
                  <a:srgbClr val="4C3447"/>
                </a:solidFill>
              </a:rPr>
              <a:t>:</a:t>
            </a:r>
          </a:p>
          <a:p>
            <a:pPr indent="360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4C3447"/>
                </a:solidFill>
              </a:rPr>
              <a:t>- специалист </a:t>
            </a:r>
            <a:r>
              <a:rPr lang="ru-RU" sz="2000" b="1" dirty="0">
                <a:solidFill>
                  <a:srgbClr val="4C3447"/>
                </a:solidFill>
              </a:rPr>
              <a:t>по мужским стрижкам (мужской мастер или </a:t>
            </a:r>
            <a:r>
              <a:rPr lang="ru-RU" sz="2000" b="1" dirty="0" err="1" smtClean="0">
                <a:solidFill>
                  <a:srgbClr val="4C3447"/>
                </a:solidFill>
              </a:rPr>
              <a:t>Барбер</a:t>
            </a:r>
            <a:r>
              <a:rPr lang="ru-RU" sz="2000" b="1" dirty="0" smtClean="0">
                <a:solidFill>
                  <a:srgbClr val="4C3447"/>
                </a:solidFill>
              </a:rPr>
              <a:t>).</a:t>
            </a:r>
            <a:endParaRPr lang="ru-RU" sz="2000" b="1" dirty="0">
              <a:solidFill>
                <a:srgbClr val="4C3447"/>
              </a:solidFill>
            </a:endParaRPr>
          </a:p>
          <a:p>
            <a:pPr indent="360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4C3447"/>
                </a:solidFill>
              </a:rPr>
              <a:t>- специалист </a:t>
            </a:r>
            <a:r>
              <a:rPr lang="ru-RU" sz="2000" b="1" dirty="0">
                <a:solidFill>
                  <a:srgbClr val="4C3447"/>
                </a:solidFill>
              </a:rPr>
              <a:t>по окрашиванию волос (парикмахер-колорист).</a:t>
            </a:r>
          </a:p>
          <a:p>
            <a:pPr indent="360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4C3447"/>
                </a:solidFill>
              </a:rPr>
              <a:t>- специалист </a:t>
            </a:r>
            <a:r>
              <a:rPr lang="ru-RU" sz="2000" b="1" dirty="0">
                <a:solidFill>
                  <a:srgbClr val="4C3447"/>
                </a:solidFill>
              </a:rPr>
              <a:t>по женским прическам (женский мастер).</a:t>
            </a:r>
          </a:p>
          <a:p>
            <a:pPr indent="360000" algn="just" defTabSz="546100">
              <a:lnSpc>
                <a:spcPct val="120000"/>
              </a:lnSpc>
              <a:spcBef>
                <a:spcPts val="0"/>
              </a:spcBef>
              <a:tabLst>
                <a:tab pos="546100" algn="l"/>
              </a:tabLst>
            </a:pPr>
            <a:r>
              <a:rPr lang="ru-RU" sz="2000" b="1" dirty="0" smtClean="0">
                <a:solidFill>
                  <a:srgbClr val="4C3447"/>
                </a:solidFill>
              </a:rPr>
              <a:t>- специалист </a:t>
            </a:r>
            <a:r>
              <a:rPr lang="ru-RU" sz="2000" b="1" dirty="0">
                <a:solidFill>
                  <a:srgbClr val="4C3447"/>
                </a:solidFill>
              </a:rPr>
              <a:t>по мужским и женским стрижкам (парикмахер-универсал).</a:t>
            </a:r>
          </a:p>
          <a:p>
            <a:pPr indent="360000" algn="just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4C3447"/>
                </a:solidFill>
              </a:rPr>
              <a:t>- специалист </a:t>
            </a:r>
            <a:r>
              <a:rPr lang="ru-RU" sz="2000" b="1" dirty="0">
                <a:solidFill>
                  <a:srgbClr val="4C3447"/>
                </a:solidFill>
              </a:rPr>
              <a:t>по созданию образцов (моделей) новых причесок, представитель высшей категории профессии парикмахера — мастер-модельер-стилист или модельер-художник по прическам. </a:t>
            </a:r>
          </a:p>
          <a:p>
            <a:pPr indent="360000" algn="just">
              <a:lnSpc>
                <a:spcPct val="120000"/>
              </a:lnSpc>
              <a:spcBef>
                <a:spcPts val="0"/>
              </a:spcBef>
            </a:pPr>
            <a:endParaRPr lang="ru-RU" sz="1400" b="1" dirty="0">
              <a:solidFill>
                <a:srgbClr val="4C3447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67" r="44159"/>
          <a:stretch/>
        </p:blipFill>
        <p:spPr bwMode="auto">
          <a:xfrm>
            <a:off x="9380764" y="979715"/>
            <a:ext cx="2695834" cy="492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6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7516" y="0"/>
            <a:ext cx="7940842" cy="2323859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профессиональной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17094" y="2340140"/>
            <a:ext cx="8326856" cy="37340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b="1" dirty="0" smtClean="0">
                <a:solidFill>
                  <a:srgbClr val="4C3447"/>
                </a:solidFill>
              </a:rPr>
              <a:t>- Лечение </a:t>
            </a:r>
            <a:r>
              <a:rPr lang="ru-RU" sz="2800" b="1" dirty="0">
                <a:solidFill>
                  <a:srgbClr val="4C3447"/>
                </a:solidFill>
              </a:rPr>
              <a:t>волос</a:t>
            </a:r>
          </a:p>
          <a:p>
            <a:pPr algn="just"/>
            <a:r>
              <a:rPr lang="ru-RU" sz="2800" b="1" dirty="0" smtClean="0">
                <a:solidFill>
                  <a:srgbClr val="4C3447"/>
                </a:solidFill>
              </a:rPr>
              <a:t>- Стрижка </a:t>
            </a:r>
            <a:r>
              <a:rPr lang="ru-RU" sz="2800" b="1" dirty="0">
                <a:solidFill>
                  <a:srgbClr val="4C3447"/>
                </a:solidFill>
              </a:rPr>
              <a:t>волос</a:t>
            </a:r>
          </a:p>
          <a:p>
            <a:pPr algn="just"/>
            <a:r>
              <a:rPr lang="ru-RU" sz="2800" b="1" dirty="0" smtClean="0">
                <a:solidFill>
                  <a:srgbClr val="4C3447"/>
                </a:solidFill>
              </a:rPr>
              <a:t>- Стрижка новыми техниками</a:t>
            </a:r>
            <a:endParaRPr lang="ru-RU" sz="2800" b="1" dirty="0">
              <a:solidFill>
                <a:srgbClr val="4C3447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4C3447"/>
                </a:solidFill>
              </a:rPr>
              <a:t>- Создание причесок</a:t>
            </a:r>
          </a:p>
          <a:p>
            <a:pPr algn="just"/>
            <a:r>
              <a:rPr lang="ru-RU" sz="2800" b="1" dirty="0" smtClean="0">
                <a:solidFill>
                  <a:srgbClr val="4C3447"/>
                </a:solidFill>
              </a:rPr>
              <a:t>- Плетение </a:t>
            </a:r>
            <a:r>
              <a:rPr lang="ru-RU" sz="2800" b="1" dirty="0">
                <a:solidFill>
                  <a:srgbClr val="4C3447"/>
                </a:solidFill>
              </a:rPr>
              <a:t>различных видов кос </a:t>
            </a:r>
          </a:p>
          <a:p>
            <a:pPr algn="just"/>
            <a:r>
              <a:rPr lang="ru-RU" sz="2800" b="1" dirty="0" smtClean="0">
                <a:solidFill>
                  <a:srgbClr val="4C3447"/>
                </a:solidFill>
              </a:rPr>
              <a:t>- Окрашивание </a:t>
            </a:r>
            <a:r>
              <a:rPr lang="ru-RU" sz="2800" b="1" dirty="0">
                <a:solidFill>
                  <a:srgbClr val="4C3447"/>
                </a:solidFill>
              </a:rPr>
              <a:t>волос</a:t>
            </a:r>
          </a:p>
          <a:p>
            <a:pPr algn="just"/>
            <a:r>
              <a:rPr lang="ru-RU" sz="2800" b="1" dirty="0" smtClean="0">
                <a:solidFill>
                  <a:srgbClr val="4C3447"/>
                </a:solidFill>
              </a:rPr>
              <a:t>- </a:t>
            </a:r>
            <a:r>
              <a:rPr lang="ru-RU" sz="2800" b="1" dirty="0" err="1" smtClean="0">
                <a:solidFill>
                  <a:srgbClr val="4C3447"/>
                </a:solidFill>
              </a:rPr>
              <a:t>Колорирование</a:t>
            </a:r>
            <a:endParaRPr lang="ru-RU" sz="2800" b="1" dirty="0" smtClean="0">
              <a:solidFill>
                <a:srgbClr val="4C3447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4C3447"/>
                </a:solidFill>
              </a:rPr>
              <a:t>- Химическая завивка </a:t>
            </a:r>
            <a:r>
              <a:rPr lang="ru-RU" sz="2800" b="1" dirty="0">
                <a:solidFill>
                  <a:srgbClr val="4C3447"/>
                </a:solidFill>
              </a:rPr>
              <a:t>различных </a:t>
            </a:r>
            <a:r>
              <a:rPr lang="ru-RU" sz="2800" b="1" dirty="0" smtClean="0">
                <a:solidFill>
                  <a:srgbClr val="4C3447"/>
                </a:solidFill>
              </a:rPr>
              <a:t>видов</a:t>
            </a:r>
            <a:endParaRPr lang="ru-RU" sz="2800" b="1" dirty="0">
              <a:solidFill>
                <a:srgbClr val="4C3447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4C3447"/>
                </a:solidFill>
              </a:rPr>
              <a:t>- </a:t>
            </a:r>
            <a:r>
              <a:rPr lang="ru-RU" sz="2800" b="1" dirty="0" err="1" smtClean="0">
                <a:solidFill>
                  <a:srgbClr val="4C3447"/>
                </a:solidFill>
              </a:rPr>
              <a:t>Ламинирование</a:t>
            </a:r>
            <a:r>
              <a:rPr lang="ru-RU" sz="2800" b="1" dirty="0" smtClean="0">
                <a:solidFill>
                  <a:srgbClr val="4C3447"/>
                </a:solidFill>
              </a:rPr>
              <a:t>, </a:t>
            </a:r>
            <a:r>
              <a:rPr lang="ru-RU" sz="2800" b="1" dirty="0" err="1" smtClean="0">
                <a:solidFill>
                  <a:srgbClr val="4C3447"/>
                </a:solidFill>
              </a:rPr>
              <a:t>каутаризация</a:t>
            </a:r>
            <a:r>
              <a:rPr lang="ru-RU" sz="2800" b="1" dirty="0" smtClean="0">
                <a:solidFill>
                  <a:srgbClr val="4C3447"/>
                </a:solidFill>
              </a:rPr>
              <a:t>, выпрямление волос</a:t>
            </a:r>
            <a:endParaRPr lang="ru-RU" sz="2800" b="1" dirty="0">
              <a:solidFill>
                <a:srgbClr val="4C3447"/>
              </a:solidFill>
            </a:endParaRPr>
          </a:p>
          <a:p>
            <a:pPr algn="just"/>
            <a:endParaRPr lang="ru-RU" sz="2800" b="1" dirty="0">
              <a:solidFill>
                <a:srgbClr val="4C3447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839416" y="2340140"/>
            <a:ext cx="4130413" cy="3112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800" b="1" dirty="0">
              <a:solidFill>
                <a:srgbClr val="4C3447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6" y="956803"/>
            <a:ext cx="2743200" cy="493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7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6921" y="1012370"/>
            <a:ext cx="7315200" cy="1492878"/>
          </a:xfrm>
        </p:spPr>
        <p:txBody>
          <a:bodyPr>
            <a:noAutofit/>
          </a:bodyPr>
          <a:lstStyle/>
          <a:p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Востребованность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501" y="2632898"/>
            <a:ext cx="8344942" cy="914400"/>
          </a:xfrm>
        </p:spPr>
        <p:txBody>
          <a:bodyPr>
            <a:noAutofit/>
          </a:bodyPr>
          <a:lstStyle/>
          <a:p>
            <a:pPr indent="352425" algn="just"/>
            <a:r>
              <a:rPr lang="ru-RU" sz="2800" b="1" dirty="0" smtClean="0">
                <a:solidFill>
                  <a:srgbClr val="4C3447"/>
                </a:solidFill>
              </a:rPr>
              <a:t>Парикмахеры работают в организациях: </a:t>
            </a:r>
          </a:p>
          <a:p>
            <a:pPr algn="just"/>
            <a:r>
              <a:rPr lang="ru-RU" sz="2800" b="1" dirty="0" smtClean="0">
                <a:solidFill>
                  <a:srgbClr val="4C3447"/>
                </a:solidFill>
              </a:rPr>
              <a:t>- парикмахерские</a:t>
            </a:r>
          </a:p>
          <a:p>
            <a:pPr algn="just"/>
            <a:r>
              <a:rPr lang="ru-RU" sz="2800" b="1" dirty="0" smtClean="0">
                <a:solidFill>
                  <a:srgbClr val="4C3447"/>
                </a:solidFill>
              </a:rPr>
              <a:t>- салоны-парикмахерские</a:t>
            </a:r>
          </a:p>
          <a:p>
            <a:pPr algn="just"/>
            <a:r>
              <a:rPr lang="ru-RU" sz="2800" b="1" dirty="0" smtClean="0">
                <a:solidFill>
                  <a:srgbClr val="4C3447"/>
                </a:solidFill>
              </a:rPr>
              <a:t>- салоны </a:t>
            </a:r>
            <a:r>
              <a:rPr lang="ru-RU" sz="2800" b="1" dirty="0">
                <a:solidFill>
                  <a:srgbClr val="4C3447"/>
                </a:solidFill>
              </a:rPr>
              <a:t>«Люкс</a:t>
            </a:r>
            <a:r>
              <a:rPr lang="ru-RU" sz="2800" b="1" dirty="0" smtClean="0">
                <a:solidFill>
                  <a:srgbClr val="4C3447"/>
                </a:solidFill>
              </a:rPr>
              <a:t>»</a:t>
            </a:r>
            <a:endParaRPr lang="ru-RU" sz="2800" b="1" dirty="0">
              <a:solidFill>
                <a:srgbClr val="4C3447"/>
              </a:solidFill>
            </a:endParaRPr>
          </a:p>
          <a:p>
            <a:pPr indent="352425" algn="just"/>
            <a:r>
              <a:rPr lang="ru-RU" sz="2800" b="1" dirty="0" smtClean="0">
                <a:solidFill>
                  <a:srgbClr val="4C3447"/>
                </a:solidFill>
              </a:rPr>
              <a:t>Парикмахеры также востребованы </a:t>
            </a:r>
            <a:r>
              <a:rPr lang="ru-RU" sz="2800" b="1" dirty="0">
                <a:solidFill>
                  <a:srgbClr val="4C3447"/>
                </a:solidFill>
              </a:rPr>
              <a:t>в театрах, на киностудиях, в телецентрах, модных журналах.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46" t="1124" r="14812" b="1176"/>
          <a:stretch/>
        </p:blipFill>
        <p:spPr bwMode="auto">
          <a:xfrm>
            <a:off x="9380764" y="1012370"/>
            <a:ext cx="2681731" cy="473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5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885" y="979600"/>
            <a:ext cx="8630652" cy="1726039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Известные представители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468" y="2827731"/>
            <a:ext cx="8281289" cy="3291169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4C3447"/>
                </a:solidFill>
              </a:rPr>
              <a:t>Сегодня многие стилисты-парикмахеры так же популярны, как звезды шоу-бизнеса. Самые знаменитые из них – законодатели мод</a:t>
            </a:r>
            <a:r>
              <a:rPr lang="ru-RU" sz="2000" b="1" dirty="0" smtClean="0">
                <a:solidFill>
                  <a:srgbClr val="4C3447"/>
                </a:solidFill>
              </a:rPr>
              <a:t>.</a:t>
            </a:r>
          </a:p>
          <a:p>
            <a:pPr algn="just"/>
            <a:r>
              <a:rPr lang="ru-RU" sz="2000" b="1" dirty="0">
                <a:solidFill>
                  <a:srgbClr val="4C3447"/>
                </a:solidFill>
              </a:rPr>
              <a:t>ДОЛОРЕС ГУРГЕНОВНА — российский советский парикмахер и дизайнер. Заслуженный деятель искусств Российской Федерации (2002), заслуженный работник бытового обслуживания населения Российской Федерации (1987</a:t>
            </a:r>
            <a:r>
              <a:rPr lang="ru-RU" sz="2000" b="1" dirty="0" smtClean="0">
                <a:solidFill>
                  <a:srgbClr val="4C3447"/>
                </a:solidFill>
              </a:rPr>
              <a:t>).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  <a:buClrTx/>
            </a:pPr>
            <a:r>
              <a:rPr lang="ru-RU" sz="2000" b="1" dirty="0">
                <a:solidFill>
                  <a:srgbClr val="4C3447"/>
                </a:solidFill>
              </a:rPr>
              <a:t>МИХАИЛ МИКУЛИЧ   - белорусский </a:t>
            </a:r>
            <a:r>
              <a:rPr lang="ru-RU" sz="2000" b="1" dirty="0" smtClean="0">
                <a:solidFill>
                  <a:srgbClr val="4C3447"/>
                </a:solidFill>
              </a:rPr>
              <a:t>парикмахер-модельер</a:t>
            </a:r>
            <a:r>
              <a:rPr lang="ru-RU" sz="2000" b="1" dirty="0">
                <a:solidFill>
                  <a:srgbClr val="4C3447"/>
                </a:solidFill>
              </a:rPr>
              <a:t>; </a:t>
            </a:r>
            <a:r>
              <a:rPr lang="ru-RU" sz="2000" b="1" dirty="0" smtClean="0">
                <a:solidFill>
                  <a:srgbClr val="4C3447"/>
                </a:solidFill>
              </a:rPr>
              <a:t>международный̆ </a:t>
            </a:r>
            <a:r>
              <a:rPr lang="ru-RU" sz="2000" b="1" dirty="0">
                <a:solidFill>
                  <a:srgbClr val="4C3447"/>
                </a:solidFill>
              </a:rPr>
              <a:t>судья OMC; стилист </a:t>
            </a:r>
            <a:r>
              <a:rPr lang="ru-RU" sz="2000" b="1" dirty="0" smtClean="0">
                <a:solidFill>
                  <a:srgbClr val="4C3447"/>
                </a:solidFill>
              </a:rPr>
              <a:t>года-2018</a:t>
            </a:r>
            <a:r>
              <a:rPr lang="ru-RU" sz="2000" b="1" dirty="0">
                <a:solidFill>
                  <a:srgbClr val="4C3447"/>
                </a:solidFill>
              </a:rPr>
              <a:t>; чемпион Республики Беларусь по женским и мужским видам работ.</a:t>
            </a:r>
          </a:p>
          <a:p>
            <a:pPr algn="just"/>
            <a:endParaRPr lang="ru-RU" sz="2000" b="1" dirty="0" smtClean="0">
              <a:solidFill>
                <a:srgbClr val="4C3447"/>
              </a:solidFill>
            </a:endParaRPr>
          </a:p>
          <a:p>
            <a:pPr algn="just"/>
            <a:endParaRPr lang="ru-RU" sz="2000" b="1" dirty="0">
              <a:solidFill>
                <a:srgbClr val="4C3447"/>
              </a:solidFill>
            </a:endParaRPr>
          </a:p>
          <a:p>
            <a:pPr algn="just"/>
            <a:endParaRPr lang="ru-RU" sz="2000" b="1" dirty="0" smtClean="0">
              <a:solidFill>
                <a:srgbClr val="4C3447"/>
              </a:solidFill>
            </a:endParaRPr>
          </a:p>
          <a:p>
            <a:pPr algn="just"/>
            <a:endParaRPr lang="ru-RU" sz="2000" b="1" dirty="0" smtClean="0">
              <a:solidFill>
                <a:srgbClr val="4C3447"/>
              </a:solidFill>
            </a:endParaRPr>
          </a:p>
          <a:p>
            <a:pPr algn="just"/>
            <a:endParaRPr lang="ru-RU" sz="2000" b="1" dirty="0">
              <a:solidFill>
                <a:srgbClr val="4C3447"/>
              </a:solidFill>
            </a:endParaRPr>
          </a:p>
          <a:p>
            <a:pPr algn="just"/>
            <a:endParaRPr lang="ru-RU" sz="2000" b="1" dirty="0" smtClean="0">
              <a:solidFill>
                <a:srgbClr val="4C344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9749" r="5791" b="23007"/>
          <a:stretch/>
        </p:blipFill>
        <p:spPr>
          <a:xfrm>
            <a:off x="9744098" y="945935"/>
            <a:ext cx="1738994" cy="2416034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170983" y="1631440"/>
            <a:ext cx="6738885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b="1" dirty="0">
              <a:solidFill>
                <a:srgbClr val="4C3447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793" r="13596"/>
          <a:stretch/>
        </p:blipFill>
        <p:spPr>
          <a:xfrm>
            <a:off x="9740054" y="3620355"/>
            <a:ext cx="1743038" cy="236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0771" y="351964"/>
            <a:ext cx="8037095" cy="1492878"/>
          </a:xfrm>
        </p:spPr>
        <p:txBody>
          <a:bodyPr>
            <a:no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профессии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055" y="2037347"/>
            <a:ext cx="7616955" cy="914400"/>
          </a:xfrm>
        </p:spPr>
        <p:txBody>
          <a:bodyPr>
            <a:noAutofit/>
          </a:bodyPr>
          <a:lstStyle/>
          <a:p>
            <a:pPr indent="352425" algn="just"/>
            <a:r>
              <a:rPr lang="ru-RU" sz="2800" b="1" dirty="0" smtClean="0">
                <a:solidFill>
                  <a:srgbClr val="4C3447"/>
                </a:solidFill>
              </a:rPr>
              <a:t>В </a:t>
            </a:r>
            <a:r>
              <a:rPr lang="ru-RU" sz="2800" b="1" dirty="0">
                <a:solidFill>
                  <a:srgbClr val="4C3447"/>
                </a:solidFill>
              </a:rPr>
              <a:t>зависимости от типа, интенсивности и глубины программы</a:t>
            </a:r>
            <a:r>
              <a:rPr lang="ru-RU" sz="2800" b="1" dirty="0" smtClean="0">
                <a:solidFill>
                  <a:srgbClr val="4C3447"/>
                </a:solidFill>
              </a:rPr>
              <a:t>, профессию парикмахер можно получить в учреждениях, обеспечивающих профессионально-техническое и среднее специальное образование, а также на профильных курсах. </a:t>
            </a:r>
          </a:p>
          <a:p>
            <a:pPr indent="352425" algn="just"/>
            <a:r>
              <a:rPr lang="ru-RU" sz="2800" b="1" i="1" dirty="0" smtClean="0">
                <a:solidFill>
                  <a:srgbClr val="4C3447"/>
                </a:solidFill>
              </a:rPr>
              <a:t>Амбициозные </a:t>
            </a:r>
            <a:r>
              <a:rPr lang="ru-RU" sz="2800" b="1" i="1" dirty="0">
                <a:solidFill>
                  <a:srgbClr val="4C3447"/>
                </a:solidFill>
              </a:rPr>
              <a:t>мастера никогда не прекращают учиться, регулярно посещая различные семинары, тренинги, курсы.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" b="5127"/>
          <a:stretch/>
        </p:blipFill>
        <p:spPr>
          <a:xfrm>
            <a:off x="8213558" y="753981"/>
            <a:ext cx="3978442" cy="537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9373" y="979600"/>
            <a:ext cx="7676148" cy="1492878"/>
          </a:xfrm>
        </p:spPr>
        <p:txBody>
          <a:bodyPr>
            <a:no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в стенах колледжа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463" y="2367723"/>
            <a:ext cx="8775032" cy="914400"/>
          </a:xfrm>
        </p:spPr>
        <p:txBody>
          <a:bodyPr>
            <a:noAutofit/>
          </a:bodyPr>
          <a:lstStyle/>
          <a:p>
            <a:pPr indent="352425" algn="just"/>
            <a:r>
              <a:rPr lang="ru-RU" sz="2400" b="1" dirty="0" smtClean="0">
                <a:solidFill>
                  <a:srgbClr val="4C3447"/>
                </a:solidFill>
              </a:rPr>
              <a:t>В Пинском ГПТК ЛП обучение по профессии «Парикмахер» было открыто в 2003 году. Эта профессия оказалась очень востребованной. </a:t>
            </a:r>
          </a:p>
          <a:p>
            <a:pPr indent="352425" algn="just"/>
            <a:r>
              <a:rPr lang="ru-RU" sz="2400" b="1" dirty="0" smtClean="0">
                <a:solidFill>
                  <a:srgbClr val="4C3447"/>
                </a:solidFill>
              </a:rPr>
              <a:t>При обучении по  </a:t>
            </a:r>
            <a:r>
              <a:rPr lang="ru-RU" sz="2400" b="1" dirty="0">
                <a:solidFill>
                  <a:srgbClr val="4C3447"/>
                </a:solidFill>
              </a:rPr>
              <a:t>профессии «</a:t>
            </a:r>
            <a:r>
              <a:rPr lang="ru-RU" sz="2400" b="1" dirty="0" smtClean="0">
                <a:solidFill>
                  <a:srgbClr val="4C3447"/>
                </a:solidFill>
              </a:rPr>
              <a:t>Парикмахер» применяются </a:t>
            </a:r>
            <a:r>
              <a:rPr lang="ru-RU" sz="2400" b="1" dirty="0">
                <a:solidFill>
                  <a:srgbClr val="4C3447"/>
                </a:solidFill>
              </a:rPr>
              <a:t>различные педагогические инновационные технологии, </a:t>
            </a:r>
            <a:r>
              <a:rPr lang="ru-RU" sz="2400" b="1" dirty="0" smtClean="0">
                <a:solidFill>
                  <a:srgbClr val="4C3447"/>
                </a:solidFill>
              </a:rPr>
              <a:t>в учебном процессе используются электронные средства </a:t>
            </a:r>
            <a:r>
              <a:rPr lang="ru-RU" sz="2400" b="1" dirty="0">
                <a:solidFill>
                  <a:srgbClr val="4C3447"/>
                </a:solidFill>
              </a:rPr>
              <a:t>обучения и </a:t>
            </a:r>
            <a:r>
              <a:rPr lang="ru-RU" sz="2400" b="1" dirty="0" smtClean="0">
                <a:solidFill>
                  <a:srgbClr val="4C3447"/>
                </a:solidFill>
              </a:rPr>
              <a:t>демонстрируются мастер-классы. На базе колледжа проводятся семинары.</a:t>
            </a:r>
            <a:endParaRPr lang="ru-RU" sz="2400" b="1" dirty="0">
              <a:solidFill>
                <a:srgbClr val="4C3447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r="3534"/>
          <a:stretch/>
        </p:blipFill>
        <p:spPr bwMode="auto">
          <a:xfrm>
            <a:off x="9341521" y="947056"/>
            <a:ext cx="2790602" cy="490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0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7f7aecda362512b7a26b39ad5c4265641f5614"/>
</p:tagLst>
</file>

<file path=ppt/theme/theme1.xml><?xml version="1.0" encoding="utf-8"?>
<a:theme xmlns:a="http://schemas.openxmlformats.org/drawingml/2006/main" name="Рама">
  <a:themeElements>
    <a:clrScheme name="Другая 16">
      <a:dk1>
        <a:srgbClr val="FE9999"/>
      </a:dk1>
      <a:lt1>
        <a:sysClr val="window" lastClr="FFFFFF"/>
      </a:lt1>
      <a:dk2>
        <a:srgbClr val="FFCCCC"/>
      </a:dk2>
      <a:lt2>
        <a:srgbClr val="EFE4DA"/>
      </a:lt2>
      <a:accent1>
        <a:srgbClr val="BFBFBF"/>
      </a:accent1>
      <a:accent2>
        <a:srgbClr val="F49E86"/>
      </a:accent2>
      <a:accent3>
        <a:srgbClr val="DFD7CB"/>
      </a:accent3>
      <a:accent4>
        <a:srgbClr val="B19C7D"/>
      </a:accent4>
      <a:accent5>
        <a:srgbClr val="FFCCCC"/>
      </a:accent5>
      <a:accent6>
        <a:srgbClr val="B27D49"/>
      </a:accent6>
      <a:hlink>
        <a:srgbClr val="FE9999"/>
      </a:hlink>
      <a:folHlink>
        <a:srgbClr val="B26B02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298</TotalTime>
  <Words>508</Words>
  <Application>Microsoft Office PowerPoint</Application>
  <PresentationFormat>Произвольный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Рама</vt:lpstr>
      <vt:lpstr>УЧРЕЖДЕНИЕ ОБРАЗОВАНИЯ «ПИНСКИЙ ГОСУДАРСТВЕННЫЙ ПРОФЕССИОНАЛЬНО-ТЕХНИЧЕСКИЙ КОЛЛЕДЖ ЛЁГКОЙ ПРОМЫШЛЕННОСТИ»    Областной конкурс  «История моей профессии»    Разработчик:                                                         Драгун О. В.</vt:lpstr>
      <vt:lpstr>ПРОФЕССИЯ «ПАРИКМАХЕР»</vt:lpstr>
      <vt:lpstr>История профессии </vt:lpstr>
      <vt:lpstr>Парикмахер</vt:lpstr>
      <vt:lpstr>Виды профессиональной деятельности</vt:lpstr>
      <vt:lpstr>Востребованность профессии</vt:lpstr>
      <vt:lpstr>Известные представители профессии</vt:lpstr>
      <vt:lpstr>Получение профессии</vt:lpstr>
      <vt:lpstr>Обучение в стенах колледжа</vt:lpstr>
      <vt:lpstr>Профессиональное развитие</vt:lpstr>
      <vt:lpstr>Наши выпускники – наша гордость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«ПАРИКМАХЕР»</dc:title>
  <dc:creator>User</dc:creator>
  <cp:lastModifiedBy>Методист</cp:lastModifiedBy>
  <cp:revision>28</cp:revision>
  <dcterms:created xsi:type="dcterms:W3CDTF">2020-06-19T12:59:22Z</dcterms:created>
  <dcterms:modified xsi:type="dcterms:W3CDTF">2020-06-22T12:12:32Z</dcterms:modified>
</cp:coreProperties>
</file>